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  <p:sldMasterId id="2147483685" r:id="rId3"/>
  </p:sldMasterIdLst>
  <p:notesMasterIdLst>
    <p:notesMasterId r:id="rId85"/>
  </p:notesMasterIdLst>
  <p:handoutMasterIdLst>
    <p:handoutMasterId r:id="rId86"/>
  </p:handoutMasterIdLst>
  <p:sldIdLst>
    <p:sldId id="346" r:id="rId4"/>
    <p:sldId id="540" r:id="rId5"/>
    <p:sldId id="544" r:id="rId6"/>
    <p:sldId id="545" r:id="rId7"/>
    <p:sldId id="546" r:id="rId8"/>
    <p:sldId id="547" r:id="rId9"/>
    <p:sldId id="548" r:id="rId10"/>
    <p:sldId id="549" r:id="rId11"/>
    <p:sldId id="557" r:id="rId12"/>
    <p:sldId id="550" r:id="rId13"/>
    <p:sldId id="551" r:id="rId14"/>
    <p:sldId id="558" r:id="rId15"/>
    <p:sldId id="559" r:id="rId16"/>
    <p:sldId id="560" r:id="rId17"/>
    <p:sldId id="561" r:id="rId18"/>
    <p:sldId id="552" r:id="rId19"/>
    <p:sldId id="563" r:id="rId20"/>
    <p:sldId id="553" r:id="rId21"/>
    <p:sldId id="554" r:id="rId22"/>
    <p:sldId id="555" r:id="rId23"/>
    <p:sldId id="556" r:id="rId24"/>
    <p:sldId id="571" r:id="rId25"/>
    <p:sldId id="564" r:id="rId26"/>
    <p:sldId id="565" r:id="rId27"/>
    <p:sldId id="572" r:id="rId28"/>
    <p:sldId id="566" r:id="rId29"/>
    <p:sldId id="573" r:id="rId30"/>
    <p:sldId id="574" r:id="rId31"/>
    <p:sldId id="575" r:id="rId32"/>
    <p:sldId id="567" r:id="rId33"/>
    <p:sldId id="568" r:id="rId34"/>
    <p:sldId id="569" r:id="rId35"/>
    <p:sldId id="570" r:id="rId36"/>
    <p:sldId id="576" r:id="rId37"/>
    <p:sldId id="577" r:id="rId38"/>
    <p:sldId id="583" r:id="rId39"/>
    <p:sldId id="584" r:id="rId40"/>
    <p:sldId id="585" r:id="rId41"/>
    <p:sldId id="586" r:id="rId42"/>
    <p:sldId id="578" r:id="rId43"/>
    <p:sldId id="579" r:id="rId44"/>
    <p:sldId id="580" r:id="rId45"/>
    <p:sldId id="581" r:id="rId46"/>
    <p:sldId id="582" r:id="rId47"/>
    <p:sldId id="593" r:id="rId48"/>
    <p:sldId id="594" r:id="rId49"/>
    <p:sldId id="595" r:id="rId50"/>
    <p:sldId id="587" r:id="rId51"/>
    <p:sldId id="596" r:id="rId52"/>
    <p:sldId id="597" r:id="rId53"/>
    <p:sldId id="598" r:id="rId54"/>
    <p:sldId id="599" r:id="rId55"/>
    <p:sldId id="588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589" r:id="rId66"/>
    <p:sldId id="590" r:id="rId67"/>
    <p:sldId id="591" r:id="rId68"/>
    <p:sldId id="612" r:id="rId69"/>
    <p:sldId id="613" r:id="rId70"/>
    <p:sldId id="592" r:id="rId71"/>
    <p:sldId id="609" r:id="rId72"/>
    <p:sldId id="610" r:id="rId73"/>
    <p:sldId id="614" r:id="rId74"/>
    <p:sldId id="615" r:id="rId75"/>
    <p:sldId id="616" r:id="rId76"/>
    <p:sldId id="611" r:id="rId77"/>
    <p:sldId id="617" r:id="rId78"/>
    <p:sldId id="618" r:id="rId79"/>
    <p:sldId id="619" r:id="rId80"/>
    <p:sldId id="620" r:id="rId81"/>
    <p:sldId id="621" r:id="rId82"/>
    <p:sldId id="622" r:id="rId83"/>
    <p:sldId id="623" r:id="rId84"/>
  </p:sldIdLst>
  <p:sldSz cx="9144000" cy="6858000" type="screen4x3"/>
  <p:notesSz cx="7099300" cy="10234613"/>
  <p:defaultTextStyle>
    <a:defPPr>
      <a:defRPr lang="ko-KR"/>
    </a:defPPr>
    <a:lvl1pPr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1pPr>
    <a:lvl2pPr marL="4572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2pPr>
    <a:lvl3pPr marL="9144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3pPr>
    <a:lvl4pPr marL="13716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4pPr>
    <a:lvl5pPr marL="18288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FFFFCC"/>
    <a:srgbClr val="00D5D0"/>
    <a:srgbClr val="6095CA"/>
    <a:srgbClr val="B2B2B2"/>
    <a:srgbClr val="DDDDDD"/>
    <a:srgbClr val="FF9933"/>
    <a:srgbClr val="CC99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1" autoAdjust="0"/>
    <p:restoredTop sz="79682" autoAdjust="0"/>
  </p:normalViewPr>
  <p:slideViewPr>
    <p:cSldViewPr>
      <p:cViewPr varScale="1">
        <p:scale>
          <a:sx n="93" d="100"/>
          <a:sy n="93" d="100"/>
        </p:scale>
        <p:origin x="-1290" y="-96"/>
      </p:cViewPr>
      <p:guideLst>
        <p:guide orient="horz" pos="293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56E4BE81-5EF3-479A-9A7C-A712BF9B92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2251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352" y="4861769"/>
            <a:ext cx="5206596" cy="460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B30816A-BEEE-42D3-A466-AFB4EBC600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2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17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39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61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62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67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80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81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491C4A6-7ED6-4AB6-A716-CB76B9601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8C54077A-2109-4270-9096-E5246A0002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691EB6D-A5F5-4102-848B-FE8B80EA97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380DEF-C882-419F-8329-04302D9343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491C4A6-7ED6-4AB6-A716-CB76B9601039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83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380DEF-C882-419F-8329-04302D9343F6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2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D365F3C-673D-479B-9D30-9564BF04AB2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87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10DE312-BD4A-4E99-A804-F12F299743C4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0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A9E110-0464-45DA-A61C-D998EA10F62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1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B8E7A88-EA6D-4214-94DF-09D70BD8C64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39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3DC5510-BEF9-4FEE-A03D-E9DF4F4E6BE1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0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D365F3C-673D-479B-9D30-9564BF04AB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B06A2191-08B9-4843-BA75-06B0E80B497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5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68963570-71A9-447F-9D7D-185CDC07629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36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C54077A-2109-4270-9096-E5246A00024D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27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691EB6D-A5F5-4102-848B-FE8B80EA97C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2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10DE312-BD4A-4E99-A804-F12F299743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A9E110-0464-45DA-A61C-D998EA10F6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B8E7A88-EA6D-4214-94DF-09D70BD8C6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3DC5510-BEF9-4FEE-A03D-E9DF4F4E6B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B06A2191-08B9-4843-BA75-06B0E80B49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68963570-71A9-447F-9D7D-185CDC0762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90DCE4E3-7BEC-4291-A7F0-0110A7FAE9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0" descr="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598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0DCE4E3-7BEC-4291-A7F0-0110A7FAE9C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  <p:extLst>
      <p:ext uri="{BB962C8B-B14F-4D97-AF65-F5344CB8AC3E}">
        <p14:creationId xmlns:p14="http://schemas.microsoft.com/office/powerpoint/2010/main" val="19020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9.wmf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72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4140200" y="5516563"/>
            <a:ext cx="4681538" cy="56630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2016</a:t>
            </a: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년 </a:t>
            </a: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가을학기</a:t>
            </a:r>
            <a:endParaRPr lang="en-US" altLang="ko-KR" sz="1400" b="0" dirty="0" smtClean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강원대학교 </a:t>
            </a:r>
            <a:r>
              <a:rPr lang="ko-KR" altLang="en-US" sz="1400" b="0" dirty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컴퓨터과학전공 </a:t>
            </a:r>
            <a:r>
              <a:rPr lang="ko-KR" alt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문양세</a:t>
            </a:r>
            <a:endParaRPr lang="ko-KR" altLang="en-US" sz="14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1116013" y="2568386"/>
            <a:ext cx="6840537" cy="129266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ko-KR" altLang="en-US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분석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en-US" altLang="ko-KR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(Cluster Analysis)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(Cluster)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종류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088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잘 분리된 클러스터 </a:t>
            </a:r>
            <a:r>
              <a:rPr lang="en-US" altLang="ko-KR" sz="2000" b="0" dirty="0" smtClean="0">
                <a:ea typeface="HY헤드라인M" pitchFamily="18" charset="-127"/>
              </a:rPr>
              <a:t>(Well-separated clusters)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중심기반 클러스터 </a:t>
            </a:r>
            <a:r>
              <a:rPr lang="en-US" altLang="ko-KR" sz="2000" b="0" dirty="0" smtClean="0">
                <a:ea typeface="HY헤드라인M" pitchFamily="18" charset="-127"/>
              </a:rPr>
              <a:t>(Center-based clusters)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연속된 클러스터 </a:t>
            </a:r>
            <a:r>
              <a:rPr lang="en-US" altLang="ko-KR" sz="2000" b="0" dirty="0" smtClean="0">
                <a:ea typeface="HY헤드라인M" pitchFamily="18" charset="-127"/>
              </a:rPr>
              <a:t>(Contiguous clusters)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밀도기반 클러스터 </a:t>
            </a:r>
            <a:r>
              <a:rPr lang="en-US" altLang="ko-KR" sz="2000" b="0" dirty="0" smtClean="0">
                <a:ea typeface="HY헤드라인M" pitchFamily="18" charset="-127"/>
              </a:rPr>
              <a:t>(Density-based clusters)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특성 클러스터 </a:t>
            </a:r>
            <a:r>
              <a:rPr lang="en-US" altLang="ko-KR" sz="2000" b="0" dirty="0" smtClean="0">
                <a:ea typeface="HY헤드라인M" pitchFamily="18" charset="-127"/>
              </a:rPr>
              <a:t>(Property clusters) </a:t>
            </a:r>
            <a:r>
              <a:rPr lang="ko-KR" altLang="en-US" sz="2000" b="0" dirty="0" smtClean="0">
                <a:ea typeface="HY헤드라인M" pitchFamily="18" charset="-127"/>
              </a:rPr>
              <a:t>혹은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개념적 클러스터 </a:t>
            </a:r>
            <a:r>
              <a:rPr lang="en-US" altLang="ko-KR" sz="2000" b="0" dirty="0" smtClean="0">
                <a:ea typeface="HY헤드라인M" pitchFamily="18" charset="-127"/>
              </a:rPr>
              <a:t>(Conceptual Clusters)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74227" y="2546965"/>
            <a:ext cx="4869458" cy="28891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종류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Well-Separated Clusters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71574"/>
            <a:ext cx="7261727" cy="463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종류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Center-Based Clusters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" y="1183287"/>
            <a:ext cx="8160057" cy="494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종류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Contiguity-Based Clusters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219200"/>
            <a:ext cx="818038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종류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Density-Based Clusters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637"/>
            <a:ext cx="7765513" cy="44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종류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Conceptual Clusters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22" y="1268760"/>
            <a:ext cx="71231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입력 데이터 특징의 중요성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22" y="3501008"/>
            <a:ext cx="4918991" cy="297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Type of proximity or density measure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This is a derived measure, but central to clustering  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Sparseness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Dictates type of similarity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Adds to efficiency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Attribute type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Dictates type of similarity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Type of Data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Dictates type of similarity</a:t>
            </a:r>
          </a:p>
          <a:p>
            <a:pPr lvl="1" latinLnBrk="0">
              <a:lnSpc>
                <a:spcPct val="90000"/>
              </a:lnSpc>
            </a:pP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Other characteristics, </a:t>
            </a:r>
            <a:b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</a:br>
            <a:r>
              <a:rPr kumimoji="0" lang="en-US" altLang="ko-KR" sz="18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e.g., autocorrelation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Dimensionality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Noise and Outliers</a:t>
            </a:r>
          </a:p>
          <a:p>
            <a:pPr latinLnBrk="0">
              <a:lnSpc>
                <a:spcPct val="90000"/>
              </a:lnSpc>
            </a:pPr>
            <a:r>
              <a:rPr kumimoji="0" lang="en-US" altLang="ko-KR" sz="2400" b="0" kern="0" dirty="0" smtClean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Type of Distribution</a:t>
            </a:r>
          </a:p>
          <a:p>
            <a:pPr lvl="1" latinLnBrk="0">
              <a:lnSpc>
                <a:spcPct val="90000"/>
              </a:lnSpc>
              <a:buFont typeface="Arial" charset="0"/>
              <a:buNone/>
            </a:pPr>
            <a:endParaRPr kumimoji="0" lang="en-US" altLang="ko-KR" sz="1800" b="0" kern="0" dirty="0" smtClean="0"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17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1665017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27041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 분석의 개념과 종류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-Means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(k-Means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밀도기반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(Density-Based Clustering)</a:t>
            </a:r>
          </a:p>
        </p:txBody>
      </p:sp>
    </p:spTree>
    <p:extLst>
      <p:ext uri="{BB962C8B-B14F-4D97-AF65-F5344CB8AC3E}">
        <p14:creationId xmlns:p14="http://schemas.microsoft.com/office/powerpoint/2010/main" val="13791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5"/>
            <a:ext cx="8280920" cy="264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7790"/>
            <a:ext cx="8280615" cy="222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집화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상세 내용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8713"/>
            <a:ext cx="8605951" cy="467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908720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27041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 분석의 개념과 종류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-Means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(K-Means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밀도기반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(Density-Based Clustering)</a:t>
            </a:r>
          </a:p>
        </p:txBody>
      </p:sp>
    </p:spTree>
    <p:extLst>
      <p:ext uri="{BB962C8B-B14F-4D97-AF65-F5344CB8AC3E}">
        <p14:creationId xmlns:p14="http://schemas.microsoft.com/office/powerpoint/2010/main" val="7663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두 개의 서로 다른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 결과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069975"/>
            <a:ext cx="3043237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5105400" y="3660775"/>
            <a:ext cx="3048000" cy="2587625"/>
            <a:chOff x="3216" y="2306"/>
            <a:chExt cx="1920" cy="1630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06"/>
              <a:ext cx="191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3408" y="3705"/>
              <a:ext cx="17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smtClean="0">
                  <a:solidFill>
                    <a:srgbClr val="000000"/>
                  </a:solidFill>
                  <a:latin typeface="Arial" charset="0"/>
                  <a:ea typeface="굴림" charset="-127"/>
                </a:rPr>
                <a:t>Sub-optimal Clustering</a:t>
              </a:r>
            </a:p>
          </p:txBody>
        </p:sp>
      </p:grp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990600" y="3660775"/>
            <a:ext cx="3043238" cy="2587625"/>
            <a:chOff x="624" y="2306"/>
            <a:chExt cx="1917" cy="1630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06"/>
              <a:ext cx="191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912" y="3705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smtClean="0">
                  <a:solidFill>
                    <a:srgbClr val="000000"/>
                  </a:solidFill>
                  <a:latin typeface="Arial" charset="0"/>
                  <a:ea typeface="굴림" charset="-127"/>
                </a:rPr>
                <a:t>Optimal Clustering</a:t>
              </a:r>
            </a:p>
          </p:txBody>
        </p:sp>
      </p:grp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5257800" y="1603375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smtClean="0">
                <a:solidFill>
                  <a:srgbClr val="000000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 실행 예제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6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 실행 예제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" y="1143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34" y="1143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34" y="1143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" y="38862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34" y="38862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34" y="38862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1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클러스터의 평가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군집화가 잘 되었는지의 평가</a:t>
            </a:r>
            <a:r>
              <a:rPr lang="en-US" altLang="ko-KR" sz="2000" b="0" dirty="0" smtClean="0">
                <a:ea typeface="HY헤드라인M" pitchFamily="18" charset="-127"/>
              </a:rPr>
              <a:t>: Sum of Squared Errors (SSE)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3" y="1677602"/>
            <a:ext cx="7742237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선택의 중요성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선택의 중요성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0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0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 선택에서의 문제점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620688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10 Clusters Example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6" y="1209699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6" y="1209699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6" y="1209699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6" y="1209699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19472" y="6158632"/>
            <a:ext cx="800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Starting with two initial centroids in one cluster of each pair of clusters</a:t>
            </a:r>
          </a:p>
        </p:txBody>
      </p:sp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 선택에서의 문제점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692696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10 Clusters Example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436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6436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0276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0276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39552" y="6158632"/>
            <a:ext cx="800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Starting with two initial centroids in one cluster of each pair of clusters</a:t>
            </a:r>
          </a:p>
        </p:txBody>
      </p:sp>
    </p:spTree>
    <p:extLst>
      <p:ext uri="{BB962C8B-B14F-4D97-AF65-F5344CB8AC3E}">
        <p14:creationId xmlns:p14="http://schemas.microsoft.com/office/powerpoint/2010/main" val="1839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 선택에서의 문제점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(3/4)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692696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10 Clusters Example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066800" y="6206256"/>
            <a:ext cx="7315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kumimoji="0" lang="ko-KR" altLang="ko-KR" sz="1400" smtClean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74078" y="6220544"/>
            <a:ext cx="87344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Starting with some pairs of clusters having three initial centroids, while other have only one.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1707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1707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1707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1707"/>
            <a:ext cx="6700838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 선택에서의 문제점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(4/4)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733882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10 Clusters Example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85800" y="6130171"/>
            <a:ext cx="80010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5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Starting with some pairs of clusters having three initial centroids, while other have only one.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532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285329"/>
            <a:ext cx="3354387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4752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47529"/>
            <a:ext cx="335438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분석이란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(What is Cluster Analysis?)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8378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그룹내의 객체들은 유사하도록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관련이 있도록</a:t>
            </a:r>
            <a:r>
              <a:rPr lang="en-US" altLang="ko-KR" sz="2000" b="0" dirty="0" smtClean="0">
                <a:ea typeface="HY헤드라인M" pitchFamily="18" charset="-127"/>
              </a:rPr>
              <a:t>) </a:t>
            </a:r>
            <a:r>
              <a:rPr lang="ko-KR" altLang="en-US" sz="2000" b="0" dirty="0" smtClean="0">
                <a:ea typeface="HY헤드라인M" pitchFamily="18" charset="-127"/>
              </a:rPr>
              <a:t>그룹간의 객체들은 유사하지 않도록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관련이 없도록</a:t>
            </a:r>
            <a:r>
              <a:rPr lang="en-US" altLang="ko-KR" sz="2000" b="0" dirty="0" smtClean="0">
                <a:ea typeface="HY헤드라인M" pitchFamily="18" charset="-127"/>
              </a:rPr>
              <a:t>), </a:t>
            </a:r>
            <a:r>
              <a:rPr lang="ko-KR" altLang="en-US" sz="2000" b="0" dirty="0" smtClean="0">
                <a:ea typeface="HY헤드라인M" pitchFamily="18" charset="-127"/>
              </a:rPr>
              <a:t>주어진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객체들의 그룹 짓는 작업이다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1700" b="0" dirty="0" smtClean="0">
                <a:ea typeface="HY헤드라인M" pitchFamily="18" charset="-127"/>
              </a:rPr>
              <a:t>Finding </a:t>
            </a:r>
            <a:r>
              <a:rPr lang="en-US" altLang="ko-KR" sz="1700" b="0" dirty="0">
                <a:ea typeface="HY헤드라인M" pitchFamily="18" charset="-127"/>
              </a:rPr>
              <a:t>groups of objects such that the objects in a group will be similar (or related) to one another and different from (or unrelated to) the objects in other </a:t>
            </a:r>
            <a:r>
              <a:rPr lang="en-US" altLang="ko-KR" sz="1700" b="0" dirty="0" smtClean="0">
                <a:ea typeface="HY헤드라인M" pitchFamily="18" charset="-127"/>
              </a:rPr>
              <a:t>groups.</a:t>
            </a:r>
            <a:endParaRPr lang="en-US" altLang="ko-KR" sz="1700" b="0" dirty="0"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57" y="2924943"/>
            <a:ext cx="67706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7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초기 중심점 선택 문제의 해결책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1" y="1196753"/>
            <a:ext cx="8064896" cy="413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3" y="163513"/>
            <a:ext cx="8077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중심점의 점증적 갱신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(Updating Centers Incrementally)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66961"/>
            <a:ext cx="8247063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http://www.innovation-management.org/image-files/incremental-innovation-steps-iStock_000009438866X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4226244"/>
            <a:ext cx="2777096" cy="21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Pre-processing and Post-processing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5" y="1124744"/>
            <a:ext cx="826611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이등분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(Bisecting K-Means)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251520" y="936625"/>
            <a:ext cx="8712968" cy="14792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전통적 </a:t>
            </a:r>
            <a:r>
              <a:rPr lang="en-US" altLang="ko-KR" sz="2000" b="0" dirty="0" smtClean="0">
                <a:ea typeface="HY헤드라인M" pitchFamily="18" charset="-127"/>
              </a:rPr>
              <a:t>K-Means </a:t>
            </a:r>
            <a:r>
              <a:rPr lang="ko-KR" altLang="en-US" sz="2000" b="0" dirty="0" smtClean="0">
                <a:ea typeface="HY헤드라인M" pitchFamily="18" charset="-127"/>
              </a:rPr>
              <a:t>알고리즘의 간단한 변형</a:t>
            </a:r>
            <a:r>
              <a:rPr lang="en-US" altLang="ko-KR" sz="2000" b="0" dirty="0" smtClean="0">
                <a:ea typeface="HY헤드라인M" pitchFamily="18" charset="-127"/>
              </a:rPr>
              <a:t>(variant)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하나의 클러스터에서 시작해서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SSE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가 큰 클러스터들을 대상으로 이등분한다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이등분은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2-Means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알고리즘을 적용하며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K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개 클러스터를 얻을 때 까지 반복한다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9" y="2852936"/>
            <a:ext cx="825658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이등분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14" y="1124744"/>
            <a:ext cx="6700838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군집화의 한계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196752"/>
            <a:ext cx="8361363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한계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크기가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다른 경우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295400" y="4800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334000" y="4902200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9265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한계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밀도가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다른 경우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631504" y="4953000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478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84" y="14478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618484" y="4902200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416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K-Means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한계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구형 모양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16260" y="46482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12192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76" y="12192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622676" y="4673600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K-means (2 Clusters)</a:t>
            </a:r>
          </a:p>
        </p:txBody>
      </p:sp>
    </p:spTree>
    <p:extLst>
      <p:ext uri="{BB962C8B-B14F-4D97-AF65-F5344CB8AC3E}">
        <p14:creationId xmlns:p14="http://schemas.microsoft.com/office/powerpoint/2010/main" val="416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39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2410614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27041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 분석의 개념과 종류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-Means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(k-Means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밀도기반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(Density-Based Clustering)</a:t>
            </a:r>
          </a:p>
        </p:txBody>
      </p:sp>
    </p:spTree>
    <p:extLst>
      <p:ext uri="{BB962C8B-B14F-4D97-AF65-F5344CB8AC3E}">
        <p14:creationId xmlns:p14="http://schemas.microsoft.com/office/powerpoint/2010/main" val="329126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분석의 응용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156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이해 </a:t>
            </a:r>
            <a:r>
              <a:rPr lang="en-US" altLang="ko-KR" sz="2000" b="0" dirty="0" smtClean="0">
                <a:ea typeface="HY헤드라인M" pitchFamily="18" charset="-127"/>
              </a:rPr>
              <a:t>(understanding)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브라우징을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위해 연관된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문서들을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그룹핑한다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유사 기능을 갖는 유전자 혹은 단백질을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그룹핑한다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유사한 가격 변화를 보이는 주식들을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그룹핑한다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요약 </a:t>
            </a:r>
            <a:r>
              <a:rPr lang="en-US" altLang="ko-KR" sz="2000" b="0" dirty="0" smtClean="0">
                <a:ea typeface="HY헤드라인M" pitchFamily="18" charset="-127"/>
              </a:rPr>
              <a:t>(summarization)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대용량 데이터 집합의 크기를 줄인다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39" y="1319156"/>
            <a:ext cx="3392473" cy="189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45" y="3861048"/>
            <a:ext cx="3986161" cy="25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 군집화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993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계층 </a:t>
            </a:r>
            <a:r>
              <a:rPr lang="ko-KR" altLang="en-US" sz="2000" b="0" dirty="0" err="1" smtClean="0">
                <a:ea typeface="HY헤드라인M" pitchFamily="18" charset="-127"/>
              </a:rPr>
              <a:t>트리로</a:t>
            </a:r>
            <a:r>
              <a:rPr lang="ko-KR" altLang="en-US" sz="2000" b="0" dirty="0" smtClean="0">
                <a:ea typeface="HY헤드라인M" pitchFamily="18" charset="-127"/>
              </a:rPr>
              <a:t> 구성된 중첩된 클러스터를 생성한다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(Produces a set of nested clusters organized as a hierarchical tree)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계통수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en-US" altLang="ko-KR" sz="2000" b="0" dirty="0" err="1" smtClean="0">
                <a:ea typeface="HY헤드라인M" pitchFamily="18" charset="-127"/>
              </a:rPr>
              <a:t>dendrogram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로 시각화될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계통수 형태의 </a:t>
            </a: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트리는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레코드들의 병합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/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분할의 순서를 나타낸다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31196"/>
            <a:ext cx="34591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75513"/>
              </p:ext>
            </p:extLst>
          </p:nvPr>
        </p:nvGraphicFramePr>
        <p:xfrm>
          <a:off x="5257800" y="3501008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6" name="VISIO" r:id="rId6" imgW="3168720" imgH="3227760" progId="Visio.Drawing.6">
                  <p:embed/>
                </p:oleObj>
              </mc:Choice>
              <mc:Fallback>
                <p:oleObj name="VISIO" r:id="rId6" imgW="3168720" imgH="322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01008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0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78087"/>
            <a:ext cx="3875250" cy="38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 군집화의 장점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2951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클러스터의 개수를 미리 가정</a:t>
            </a:r>
            <a:r>
              <a:rPr lang="en-US" altLang="ko-KR" sz="2000" b="0" dirty="0" smtClean="0">
                <a:ea typeface="HY헤드라인M" pitchFamily="18" charset="-127"/>
              </a:rPr>
              <a:t>/</a:t>
            </a:r>
            <a:r>
              <a:rPr lang="ko-KR" altLang="en-US" sz="2000" b="0" dirty="0" smtClean="0">
                <a:ea typeface="HY헤드라인M" pitchFamily="18" charset="-127"/>
              </a:rPr>
              <a:t>결정할 필요가 없다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적당한 레벨에서 계통수를 자름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(cutting)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으로서 원하는 개수의 클러스터를 얻을 수 있다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계통수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계층 트리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는 의미 있는 분류체계</a:t>
            </a:r>
            <a:r>
              <a:rPr lang="en-US" altLang="ko-KR" sz="2000" b="0" dirty="0" smtClean="0">
                <a:ea typeface="HY헤드라인M" pitchFamily="18" charset="-127"/>
              </a:rPr>
              <a:t/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(taxonomy)</a:t>
            </a:r>
            <a:r>
              <a:rPr lang="ko-KR" altLang="en-US" sz="2000" b="0" dirty="0" smtClean="0">
                <a:ea typeface="HY헤드라인M" pitchFamily="18" charset="-127"/>
              </a:rPr>
              <a:t>와 대응되기도 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예제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생물학에서 동물계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(animal kingdom) 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혹은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계통 재구성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(phylogeny reconstruction)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200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군집화의 두 가지 접근방식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49" y="936625"/>
            <a:ext cx="8569325" cy="4867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병합형</a:t>
            </a:r>
            <a:r>
              <a:rPr lang="en-US" altLang="ko-KR" sz="2000" b="0" dirty="0" smtClean="0">
                <a:ea typeface="HY헤드라인M" pitchFamily="18" charset="-127"/>
              </a:rPr>
              <a:t>(agglomerative) </a:t>
            </a:r>
            <a:r>
              <a:rPr lang="ko-KR" altLang="en-US" sz="2000" b="0" dirty="0" smtClean="0">
                <a:ea typeface="HY헤드라인M" pitchFamily="18" charset="-127"/>
              </a:rPr>
              <a:t>방식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분할형</a:t>
            </a:r>
            <a:r>
              <a:rPr lang="en-US" altLang="ko-KR" sz="2000" b="0" dirty="0" smtClean="0">
                <a:ea typeface="HY헤드라인M" pitchFamily="18" charset="-127"/>
              </a:rPr>
              <a:t>(divisive) </a:t>
            </a:r>
            <a:r>
              <a:rPr lang="ko-KR" altLang="en-US" sz="2000" b="0" dirty="0" smtClean="0">
                <a:ea typeface="HY헤드라인M" pitchFamily="18" charset="-127"/>
              </a:rPr>
              <a:t>방식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18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전통적 계층 알고리즘은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유사도</a:t>
            </a:r>
            <a:r>
              <a:rPr lang="en-US" altLang="ko-KR" sz="2000" b="0" dirty="0" smtClean="0">
                <a:solidFill>
                  <a:srgbClr val="0000CC"/>
                </a:solidFill>
                <a:ea typeface="HY헤드라인M" pitchFamily="18" charset="-127"/>
              </a:rPr>
              <a:t>(similarity) </a:t>
            </a:r>
            <a:r>
              <a:rPr lang="ko-KR" altLang="en-US" sz="2000" b="0" dirty="0" smtClean="0">
                <a:ea typeface="HY헤드라인M" pitchFamily="18" charset="-127"/>
              </a:rPr>
              <a:t>혹은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거리 행렬</a:t>
            </a:r>
            <a:r>
              <a:rPr lang="en-US" altLang="ko-KR" sz="2000" b="0" dirty="0" smtClean="0">
                <a:solidFill>
                  <a:srgbClr val="0000CC"/>
                </a:solidFill>
                <a:ea typeface="HY헤드라인M" pitchFamily="18" charset="-127"/>
              </a:rPr>
              <a:t>(distance matrix)</a:t>
            </a:r>
            <a:r>
              <a:rPr lang="ko-KR" altLang="en-US" sz="2000" b="0" dirty="0" smtClean="0">
                <a:ea typeface="HY헤드라인M" pitchFamily="18" charset="-127"/>
              </a:rPr>
              <a:t>를 사용한다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endParaRPr lang="en-US" altLang="ko-KR" sz="2000" b="0" dirty="0"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46601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89945"/>
            <a:ext cx="6837363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병합형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군집화 알고리즘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5" y="1025996"/>
            <a:ext cx="781843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시작 상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황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(Starting Situation)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980728"/>
            <a:ext cx="8475663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중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간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상황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(Intermediate Situation) 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26554"/>
            <a:ext cx="8399463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8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중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간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상황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(Intermediate Situation) 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989037"/>
            <a:ext cx="8408987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7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통합 이후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(After Merging)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60462"/>
            <a:ext cx="8399463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1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클러스터간 유사도의 정의는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(1/5)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020663"/>
            <a:ext cx="8485187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클러스터간 유사도의 정의는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(2/5)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31329"/>
            <a:ext cx="849471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9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 분석이 아닌 것은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83345"/>
            <a:ext cx="7761287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클러스터간 유사도의 정의는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(3/5)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987896"/>
            <a:ext cx="85137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클러스터간 유사도의 정의는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(4/5)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3229"/>
            <a:ext cx="8532813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클러스터간 유사도의 정의는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(5/5)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31329"/>
            <a:ext cx="847566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MIN 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8279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446338"/>
              </p:ext>
            </p:extLst>
          </p:nvPr>
        </p:nvGraphicFramePr>
        <p:xfrm>
          <a:off x="276225" y="2971775"/>
          <a:ext cx="4087813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Worksheet" r:id="rId5" imgW="2294001" imgH="1013841" progId="Excel.Sheet.8">
                  <p:embed/>
                </p:oleObj>
              </mc:Choice>
              <mc:Fallback>
                <p:oleObj name="Worksheet" r:id="rId5" imgW="2294001" imgH="101384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2971775"/>
                        <a:ext cx="4087813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532438" y="2666975"/>
            <a:ext cx="2820987" cy="2562225"/>
            <a:chOff x="3616" y="2256"/>
            <a:chExt cx="1777" cy="1614"/>
          </a:xfrm>
        </p:grpSpPr>
        <p:sp>
          <p:nvSpPr>
            <p:cNvPr id="33" name="Line 6"/>
            <p:cNvSpPr>
              <a:spLocks noChangeShapeType="1"/>
            </p:cNvSpPr>
            <p:nvPr/>
          </p:nvSpPr>
          <p:spPr bwMode="auto">
            <a:xfrm flipV="1">
              <a:off x="3696" y="3221"/>
              <a:ext cx="0" cy="4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3696" y="3221"/>
              <a:ext cx="46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>
              <a:off x="4163" y="3221"/>
              <a:ext cx="0" cy="4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6" name="Line 9"/>
            <p:cNvSpPr>
              <a:spLocks noChangeShapeType="1"/>
            </p:cNvSpPr>
            <p:nvPr/>
          </p:nvSpPr>
          <p:spPr bwMode="auto">
            <a:xfrm flipV="1">
              <a:off x="3976" y="2979"/>
              <a:ext cx="0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 flipV="1">
              <a:off x="3976" y="2899"/>
              <a:ext cx="0" cy="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V="1">
              <a:off x="4818" y="3060"/>
              <a:ext cx="0" cy="5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4818" y="3060"/>
              <a:ext cx="46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285" y="3060"/>
              <a:ext cx="0" cy="5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V="1">
              <a:off x="5098" y="2819"/>
              <a:ext cx="0" cy="2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V="1">
              <a:off x="5098" y="2738"/>
              <a:ext cx="0" cy="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 flipV="1">
              <a:off x="4444" y="2899"/>
              <a:ext cx="0" cy="7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3976" y="2899"/>
              <a:ext cx="4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 flipV="1">
              <a:off x="4163" y="2578"/>
              <a:ext cx="0" cy="32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4163" y="2578"/>
              <a:ext cx="93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5098" y="2578"/>
              <a:ext cx="0" cy="2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 flipV="1">
              <a:off x="4631" y="2256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49" name="Text Box 22"/>
            <p:cNvSpPr txBox="1">
              <a:spLocks noChangeArrowheads="1"/>
            </p:cNvSpPr>
            <p:nvPr/>
          </p:nvSpPr>
          <p:spPr bwMode="auto">
            <a:xfrm>
              <a:off x="3616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1</a:t>
              </a:r>
            </a:p>
          </p:txBody>
        </p:sp>
        <p:sp>
          <p:nvSpPr>
            <p:cNvPr id="50" name="Text Box 23"/>
            <p:cNvSpPr txBox="1">
              <a:spLocks noChangeArrowheads="1"/>
            </p:cNvSpPr>
            <p:nvPr/>
          </p:nvSpPr>
          <p:spPr bwMode="auto">
            <a:xfrm>
              <a:off x="4083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2</a:t>
              </a:r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4364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3</a:t>
              </a:r>
            </a:p>
          </p:txBody>
        </p:sp>
        <p:sp>
          <p:nvSpPr>
            <p:cNvPr id="52" name="Text Box 25"/>
            <p:cNvSpPr txBox="1">
              <a:spLocks noChangeArrowheads="1"/>
            </p:cNvSpPr>
            <p:nvPr/>
          </p:nvSpPr>
          <p:spPr bwMode="auto">
            <a:xfrm>
              <a:off x="4738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4</a:t>
              </a:r>
            </a:p>
          </p:txBody>
        </p:sp>
        <p:sp>
          <p:nvSpPr>
            <p:cNvPr id="53" name="Text Box 26"/>
            <p:cNvSpPr txBox="1">
              <a:spLocks noChangeArrowheads="1"/>
            </p:cNvSpPr>
            <p:nvPr/>
          </p:nvSpPr>
          <p:spPr bwMode="auto">
            <a:xfrm>
              <a:off x="5205" y="36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MIN 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808038" y="5367337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Nested Clusters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5819775" y="5348287"/>
            <a:ext cx="228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Dendrogram</a:t>
            </a:r>
          </a:p>
        </p:txBody>
      </p:sp>
      <p:grpSp>
        <p:nvGrpSpPr>
          <p:cNvPr id="40" name="Group 5"/>
          <p:cNvGrpSpPr>
            <a:grpSpLocks/>
          </p:cNvGrpSpPr>
          <p:nvPr/>
        </p:nvGrpSpPr>
        <p:grpSpPr bwMode="auto">
          <a:xfrm>
            <a:off x="747713" y="1773238"/>
            <a:ext cx="3175000" cy="2790825"/>
            <a:chOff x="471" y="1117"/>
            <a:chExt cx="2000" cy="1758"/>
          </a:xfrm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7" name="Rectangle 12"/>
            <p:cNvSpPr>
              <a:spLocks noChangeArrowheads="1"/>
            </p:cNvSpPr>
            <p:nvPr/>
          </p:nvSpPr>
          <p:spPr bwMode="auto">
            <a:xfrm>
              <a:off x="2032" y="1117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auto">
            <a:xfrm>
              <a:off x="1256" y="1764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auto">
            <a:xfrm>
              <a:off x="1810" y="2069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1422" y="263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51" name="Rectangle 16"/>
            <p:cNvSpPr>
              <a:spLocks noChangeArrowheads="1"/>
            </p:cNvSpPr>
            <p:nvPr/>
          </p:nvSpPr>
          <p:spPr bwMode="auto">
            <a:xfrm>
              <a:off x="648" y="1626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52" name="Rectangle 17"/>
            <p:cNvSpPr>
              <a:spLocks noChangeArrowheads="1"/>
            </p:cNvSpPr>
            <p:nvPr/>
          </p:nvSpPr>
          <p:spPr bwMode="auto">
            <a:xfrm>
              <a:off x="2307" y="212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53" name="Group 18"/>
          <p:cNvGrpSpPr>
            <a:grpSpLocks/>
          </p:cNvGrpSpPr>
          <p:nvPr/>
        </p:nvGrpSpPr>
        <p:grpSpPr bwMode="auto">
          <a:xfrm>
            <a:off x="2495550" y="2863850"/>
            <a:ext cx="1423988" cy="914400"/>
            <a:chOff x="1572" y="1804"/>
            <a:chExt cx="897" cy="576"/>
          </a:xfrm>
        </p:grpSpPr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1944" y="1804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56" name="Group 21"/>
          <p:cNvGrpSpPr>
            <a:grpSpLocks/>
          </p:cNvGrpSpPr>
          <p:nvPr/>
        </p:nvGrpSpPr>
        <p:grpSpPr bwMode="auto">
          <a:xfrm>
            <a:off x="527050" y="2489200"/>
            <a:ext cx="1735138" cy="1158875"/>
            <a:chOff x="332" y="1568"/>
            <a:chExt cx="1093" cy="730"/>
          </a:xfrm>
        </p:grpSpPr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949" y="2052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444500" y="2071688"/>
            <a:ext cx="3675063" cy="2097087"/>
            <a:chOff x="280" y="1305"/>
            <a:chExt cx="2315" cy="1321"/>
          </a:xfrm>
        </p:grpSpPr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1" name="Rectangle 26"/>
            <p:cNvSpPr>
              <a:spLocks noChangeArrowheads="1"/>
            </p:cNvSpPr>
            <p:nvPr/>
          </p:nvSpPr>
          <p:spPr bwMode="auto">
            <a:xfrm>
              <a:off x="1390" y="130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62" name="Group 27"/>
          <p:cNvGrpSpPr>
            <a:grpSpLocks/>
          </p:cNvGrpSpPr>
          <p:nvPr/>
        </p:nvGrpSpPr>
        <p:grpSpPr bwMode="auto">
          <a:xfrm>
            <a:off x="382588" y="1951038"/>
            <a:ext cx="3795712" cy="2924175"/>
            <a:chOff x="241" y="1229"/>
            <a:chExt cx="2391" cy="1842"/>
          </a:xfrm>
        </p:grpSpPr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1239" y="282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65" name="Group 30"/>
          <p:cNvGrpSpPr>
            <a:grpSpLocks/>
          </p:cNvGrpSpPr>
          <p:nvPr/>
        </p:nvGrpSpPr>
        <p:grpSpPr bwMode="auto">
          <a:xfrm>
            <a:off x="307975" y="1547813"/>
            <a:ext cx="4003675" cy="3530600"/>
            <a:chOff x="194" y="975"/>
            <a:chExt cx="2522" cy="2224"/>
          </a:xfrm>
        </p:grpSpPr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2138" y="97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2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68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4387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00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MIN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사용 시 장점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1066800" y="42672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grpSp>
        <p:nvGrpSpPr>
          <p:cNvPr id="59" name="Group 4"/>
          <p:cNvGrpSpPr>
            <a:grpSpLocks/>
          </p:cNvGrpSpPr>
          <p:nvPr/>
        </p:nvGrpSpPr>
        <p:grpSpPr bwMode="auto">
          <a:xfrm>
            <a:off x="4876800" y="1981200"/>
            <a:ext cx="4103688" cy="2652713"/>
            <a:chOff x="3072" y="1248"/>
            <a:chExt cx="2585" cy="1671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3408" y="268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b="0" dirty="0" smtClean="0">
                  <a:solidFill>
                    <a:srgbClr val="0000CC"/>
                  </a:solidFill>
                  <a:latin typeface="Arial" charset="0"/>
                  <a:ea typeface="굴림" charset="-127"/>
                </a:rPr>
                <a:t>Two Clusters</a:t>
              </a:r>
            </a:p>
          </p:txBody>
        </p:sp>
        <p:pic>
          <p:nvPicPr>
            <p:cNvPr id="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" r="7143"/>
            <a:stretch>
              <a:fillRect/>
            </a:stretch>
          </p:blipFill>
          <p:spPr bwMode="auto">
            <a:xfrm>
              <a:off x="3072" y="1248"/>
              <a:ext cx="2585" cy="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5357"/>
          <a:stretch>
            <a:fillRect/>
          </a:stretch>
        </p:blipFill>
        <p:spPr bwMode="auto">
          <a:xfrm>
            <a:off x="152400" y="1981200"/>
            <a:ext cx="4186238" cy="209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609600" y="5562600"/>
            <a:ext cx="6324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22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 Can handle non-elliptical shapes</a:t>
            </a:r>
          </a:p>
        </p:txBody>
      </p:sp>
    </p:spTree>
    <p:extLst>
      <p:ext uri="{BB962C8B-B14F-4D97-AF65-F5344CB8AC3E}">
        <p14:creationId xmlns:p14="http://schemas.microsoft.com/office/powerpoint/2010/main" val="5651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MIN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사용 시 단점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066800" y="47244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5"/>
          <p:cNvGrpSpPr>
            <a:grpSpLocks/>
          </p:cNvGrpSpPr>
          <p:nvPr/>
        </p:nvGrpSpPr>
        <p:grpSpPr bwMode="auto">
          <a:xfrm>
            <a:off x="4265613" y="1524000"/>
            <a:ext cx="4268787" cy="3567113"/>
            <a:chOff x="2496" y="960"/>
            <a:chExt cx="2689" cy="2247"/>
          </a:xfrm>
        </p:grpSpPr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3072" y="2976"/>
              <a:ext cx="18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b="0" dirty="0" smtClean="0">
                  <a:solidFill>
                    <a:srgbClr val="0000CC"/>
                  </a:solidFill>
                  <a:latin typeface="Arial" charset="0"/>
                  <a:ea typeface="굴림" charset="-127"/>
                </a:rPr>
                <a:t>Two Clusters</a:t>
              </a: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960"/>
              <a:ext cx="2689" cy="2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09600" y="5576888"/>
            <a:ext cx="6324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22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 Sensitive to noise and outliers</a:t>
            </a:r>
          </a:p>
        </p:txBody>
      </p:sp>
    </p:spTree>
    <p:extLst>
      <p:ext uri="{BB962C8B-B14F-4D97-AF65-F5344CB8AC3E}">
        <p14:creationId xmlns:p14="http://schemas.microsoft.com/office/powerpoint/2010/main" val="232042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MAX (1/2)</a:t>
            </a:r>
            <a:endParaRPr lang="ko-KR" alt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" y="1268760"/>
            <a:ext cx="82946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276256"/>
              </p:ext>
            </p:extLst>
          </p:nvPr>
        </p:nvGraphicFramePr>
        <p:xfrm>
          <a:off x="228600" y="3200723"/>
          <a:ext cx="4343400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8" name="Worksheet" r:id="rId5" imgW="2294001" imgH="1013841" progId="Excel.Sheet.8">
                  <p:embed/>
                </p:oleObj>
              </mc:Choice>
              <mc:Fallback>
                <p:oleObj name="Worksheet" r:id="rId5" imgW="2294001" imgH="101384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200723"/>
                        <a:ext cx="4343400" cy="245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5"/>
          <p:cNvGrpSpPr>
            <a:grpSpLocks/>
          </p:cNvGrpSpPr>
          <p:nvPr/>
        </p:nvGrpSpPr>
        <p:grpSpPr bwMode="auto">
          <a:xfrm>
            <a:off x="5715000" y="3068960"/>
            <a:ext cx="2598738" cy="2667000"/>
            <a:chOff x="3691" y="2160"/>
            <a:chExt cx="1637" cy="1680"/>
          </a:xfrm>
        </p:grpSpPr>
        <p:sp>
          <p:nvSpPr>
            <p:cNvPr id="78" name="Line 6"/>
            <p:cNvSpPr>
              <a:spLocks noChangeShapeType="1"/>
            </p:cNvSpPr>
            <p:nvPr/>
          </p:nvSpPr>
          <p:spPr bwMode="auto">
            <a:xfrm flipV="1">
              <a:off x="5219" y="3168"/>
              <a:ext cx="0" cy="4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>
              <a:off x="4793" y="3168"/>
              <a:ext cx="42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0" name="Line 8"/>
            <p:cNvSpPr>
              <a:spLocks noChangeShapeType="1"/>
            </p:cNvSpPr>
            <p:nvPr/>
          </p:nvSpPr>
          <p:spPr bwMode="auto">
            <a:xfrm>
              <a:off x="4793" y="3168"/>
              <a:ext cx="0" cy="4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1" name="Line 9"/>
            <p:cNvSpPr>
              <a:spLocks noChangeShapeType="1"/>
            </p:cNvSpPr>
            <p:nvPr/>
          </p:nvSpPr>
          <p:spPr bwMode="auto">
            <a:xfrm flipV="1">
              <a:off x="4964" y="2916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4964" y="2832"/>
              <a:ext cx="0" cy="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3" name="Line 11"/>
            <p:cNvSpPr>
              <a:spLocks noChangeShapeType="1"/>
            </p:cNvSpPr>
            <p:nvPr/>
          </p:nvSpPr>
          <p:spPr bwMode="auto">
            <a:xfrm flipV="1">
              <a:off x="4197" y="3252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4" name="Line 12"/>
            <p:cNvSpPr>
              <a:spLocks noChangeShapeType="1"/>
            </p:cNvSpPr>
            <p:nvPr/>
          </p:nvSpPr>
          <p:spPr bwMode="auto">
            <a:xfrm>
              <a:off x="3770" y="3252"/>
              <a:ext cx="4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3770" y="3252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3941" y="2748"/>
              <a:ext cx="0" cy="5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7" name="Line 15"/>
            <p:cNvSpPr>
              <a:spLocks noChangeShapeType="1"/>
            </p:cNvSpPr>
            <p:nvPr/>
          </p:nvSpPr>
          <p:spPr bwMode="auto">
            <a:xfrm flipV="1">
              <a:off x="3941" y="2664"/>
              <a:ext cx="0" cy="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8" name="Line 16"/>
            <p:cNvSpPr>
              <a:spLocks noChangeShapeType="1"/>
            </p:cNvSpPr>
            <p:nvPr/>
          </p:nvSpPr>
          <p:spPr bwMode="auto">
            <a:xfrm flipV="1">
              <a:off x="4537" y="2832"/>
              <a:ext cx="0" cy="7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89" name="Line 17"/>
            <p:cNvSpPr>
              <a:spLocks noChangeShapeType="1"/>
            </p:cNvSpPr>
            <p:nvPr/>
          </p:nvSpPr>
          <p:spPr bwMode="auto">
            <a:xfrm>
              <a:off x="4537" y="2832"/>
              <a:ext cx="4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90" name="Line 18"/>
            <p:cNvSpPr>
              <a:spLocks noChangeShapeType="1"/>
            </p:cNvSpPr>
            <p:nvPr/>
          </p:nvSpPr>
          <p:spPr bwMode="auto">
            <a:xfrm flipV="1">
              <a:off x="4793" y="2496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91" name="Line 19"/>
            <p:cNvSpPr>
              <a:spLocks noChangeShapeType="1"/>
            </p:cNvSpPr>
            <p:nvPr/>
          </p:nvSpPr>
          <p:spPr bwMode="auto">
            <a:xfrm>
              <a:off x="3941" y="2496"/>
              <a:ext cx="8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92" name="Line 20"/>
            <p:cNvSpPr>
              <a:spLocks noChangeShapeType="1"/>
            </p:cNvSpPr>
            <p:nvPr/>
          </p:nvSpPr>
          <p:spPr bwMode="auto">
            <a:xfrm>
              <a:off x="3941" y="2496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93" name="Line 21"/>
            <p:cNvSpPr>
              <a:spLocks noChangeShapeType="1"/>
            </p:cNvSpPr>
            <p:nvPr/>
          </p:nvSpPr>
          <p:spPr bwMode="auto">
            <a:xfrm flipV="1">
              <a:off x="4367" y="2160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94" name="Text Box 22"/>
            <p:cNvSpPr txBox="1">
              <a:spLocks noChangeArrowheads="1"/>
            </p:cNvSpPr>
            <p:nvPr/>
          </p:nvSpPr>
          <p:spPr bwMode="auto">
            <a:xfrm>
              <a:off x="3691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1</a:t>
              </a:r>
            </a:p>
          </p:txBody>
        </p:sp>
        <p:sp>
          <p:nvSpPr>
            <p:cNvPr id="95" name="Text Box 23"/>
            <p:cNvSpPr txBox="1">
              <a:spLocks noChangeArrowheads="1"/>
            </p:cNvSpPr>
            <p:nvPr/>
          </p:nvSpPr>
          <p:spPr bwMode="auto">
            <a:xfrm>
              <a:off x="4117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2</a:t>
              </a:r>
            </a:p>
          </p:txBody>
        </p:sp>
        <p:sp>
          <p:nvSpPr>
            <p:cNvPr id="96" name="Text Box 24"/>
            <p:cNvSpPr txBox="1">
              <a:spLocks noChangeArrowheads="1"/>
            </p:cNvSpPr>
            <p:nvPr/>
          </p:nvSpPr>
          <p:spPr bwMode="auto">
            <a:xfrm>
              <a:off x="4458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3</a:t>
              </a:r>
            </a:p>
          </p:txBody>
        </p:sp>
        <p:sp>
          <p:nvSpPr>
            <p:cNvPr id="97" name="Text Box 25"/>
            <p:cNvSpPr txBox="1">
              <a:spLocks noChangeArrowheads="1"/>
            </p:cNvSpPr>
            <p:nvPr/>
          </p:nvSpPr>
          <p:spPr bwMode="auto">
            <a:xfrm>
              <a:off x="4715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4</a:t>
              </a:r>
            </a:p>
          </p:txBody>
        </p:sp>
        <p:sp>
          <p:nvSpPr>
            <p:cNvPr id="98" name="Text Box 26"/>
            <p:cNvSpPr txBox="1">
              <a:spLocks noChangeArrowheads="1"/>
            </p:cNvSpPr>
            <p:nvPr/>
          </p:nvSpPr>
          <p:spPr bwMode="auto">
            <a:xfrm>
              <a:off x="5140" y="360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58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MAX (2/2)</a:t>
            </a:r>
            <a:endParaRPr lang="ko-KR" alt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755576" y="53482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Nested Clusters</a:t>
            </a: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5871294" y="5157192"/>
            <a:ext cx="179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Dendrogram</a:t>
            </a:r>
          </a:p>
        </p:txBody>
      </p: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133600"/>
            <a:ext cx="4387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Group 6"/>
          <p:cNvGrpSpPr>
            <a:grpSpLocks/>
          </p:cNvGrpSpPr>
          <p:nvPr/>
        </p:nvGrpSpPr>
        <p:grpSpPr bwMode="auto">
          <a:xfrm>
            <a:off x="792163" y="1824038"/>
            <a:ext cx="2998787" cy="2687637"/>
            <a:chOff x="383" y="1437"/>
            <a:chExt cx="1889" cy="1693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1890" y="1437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1089" y="206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1699" y="2373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73" name="Rectangle 16"/>
            <p:cNvSpPr>
              <a:spLocks noChangeArrowheads="1"/>
            </p:cNvSpPr>
            <p:nvPr/>
          </p:nvSpPr>
          <p:spPr bwMode="auto">
            <a:xfrm>
              <a:off x="1319" y="29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517" y="194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2188" y="24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2509838" y="3208338"/>
            <a:ext cx="1401762" cy="890587"/>
            <a:chOff x="1465" y="2309"/>
            <a:chExt cx="883" cy="561"/>
          </a:xfrm>
        </p:grpSpPr>
        <p:sp>
          <p:nvSpPr>
            <p:cNvPr id="100" name="Freeform 20"/>
            <p:cNvSpPr>
              <a:spLocks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1831" y="2668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02" name="Group 22"/>
          <p:cNvGrpSpPr>
            <a:grpSpLocks/>
          </p:cNvGrpSpPr>
          <p:nvPr/>
        </p:nvGrpSpPr>
        <p:grpSpPr bwMode="auto">
          <a:xfrm>
            <a:off x="704850" y="2249488"/>
            <a:ext cx="1579563" cy="889000"/>
            <a:chOff x="328" y="1705"/>
            <a:chExt cx="995" cy="560"/>
          </a:xfrm>
        </p:grpSpPr>
        <p:sp>
          <p:nvSpPr>
            <p:cNvPr id="103" name="Freeform 23"/>
            <p:cNvSpPr>
              <a:spLocks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" name="Rectangle 24"/>
            <p:cNvSpPr>
              <a:spLocks noChangeArrowheads="1"/>
            </p:cNvSpPr>
            <p:nvPr/>
          </p:nvSpPr>
          <p:spPr bwMode="auto">
            <a:xfrm>
              <a:off x="853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05" name="Group 25"/>
          <p:cNvGrpSpPr>
            <a:grpSpLocks/>
          </p:cNvGrpSpPr>
          <p:nvPr/>
        </p:nvGrpSpPr>
        <p:grpSpPr bwMode="auto">
          <a:xfrm>
            <a:off x="360363" y="1582738"/>
            <a:ext cx="3935412" cy="3487737"/>
            <a:chOff x="111" y="1285"/>
            <a:chExt cx="2479" cy="2197"/>
          </a:xfrm>
        </p:grpSpPr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2484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08" name="Group 28"/>
          <p:cNvGrpSpPr>
            <a:grpSpLocks/>
          </p:cNvGrpSpPr>
          <p:nvPr/>
        </p:nvGrpSpPr>
        <p:grpSpPr bwMode="auto">
          <a:xfrm>
            <a:off x="1882775" y="2982913"/>
            <a:ext cx="2160588" cy="1652587"/>
            <a:chOff x="1070" y="2167"/>
            <a:chExt cx="1361" cy="1041"/>
          </a:xfrm>
        </p:grpSpPr>
        <p:sp>
          <p:nvSpPr>
            <p:cNvPr id="109" name="Rectangle 29"/>
            <p:cNvSpPr>
              <a:spLocks noChangeArrowheads="1"/>
            </p:cNvSpPr>
            <p:nvPr/>
          </p:nvSpPr>
          <p:spPr bwMode="auto">
            <a:xfrm>
              <a:off x="1070" y="256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10" name="Freeform 30"/>
            <p:cNvSpPr>
              <a:spLocks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11" name="Group 31"/>
          <p:cNvGrpSpPr>
            <a:grpSpLocks/>
          </p:cNvGrpSpPr>
          <p:nvPr/>
        </p:nvGrpSpPr>
        <p:grpSpPr bwMode="auto">
          <a:xfrm>
            <a:off x="615950" y="1720850"/>
            <a:ext cx="2906713" cy="1520825"/>
            <a:chOff x="272" y="1372"/>
            <a:chExt cx="1831" cy="958"/>
          </a:xfrm>
        </p:grpSpPr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1165" y="138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1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13" name="Freeform 33"/>
            <p:cNvSpPr>
              <a:spLocks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2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MAX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사용 시 장점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370013" y="4357688"/>
            <a:ext cx="2895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 bwMode="auto">
          <a:xfrm>
            <a:off x="303213" y="1295400"/>
            <a:ext cx="426878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5"/>
          <p:cNvGrpSpPr>
            <a:grpSpLocks/>
          </p:cNvGrpSpPr>
          <p:nvPr/>
        </p:nvGrpSpPr>
        <p:grpSpPr bwMode="auto">
          <a:xfrm>
            <a:off x="4341813" y="1219200"/>
            <a:ext cx="4268787" cy="3505200"/>
            <a:chOff x="2735" y="768"/>
            <a:chExt cx="2689" cy="2208"/>
          </a:xfrm>
        </p:grpSpPr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3263" y="2745"/>
              <a:ext cx="18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b="0" dirty="0" smtClean="0">
                  <a:solidFill>
                    <a:srgbClr val="0000CC"/>
                  </a:solidFill>
                  <a:latin typeface="Arial" charset="0"/>
                  <a:ea typeface="굴림" charset="-127"/>
                </a:rPr>
                <a:t>Two Clusters</a:t>
              </a: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05"/>
            <a:stretch>
              <a:fillRect/>
            </a:stretch>
          </p:blipFill>
          <p:spPr bwMode="auto">
            <a:xfrm>
              <a:off x="2735" y="768"/>
              <a:ext cx="2689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09600" y="5410200"/>
            <a:ext cx="6324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22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 Less susceptible to noise and outliers</a:t>
            </a:r>
          </a:p>
        </p:txBody>
      </p:sp>
    </p:spTree>
    <p:extLst>
      <p:ext uri="{BB962C8B-B14F-4D97-AF65-F5344CB8AC3E}">
        <p14:creationId xmlns:p14="http://schemas.microsoft.com/office/powerpoint/2010/main" val="10523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클러스터의 개념은 모호하다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.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Notion of a cluster can be ambiguous!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800"/>
            <a:ext cx="851612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MAX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사용 시 단점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268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066800" y="4555332"/>
            <a:ext cx="2895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Original Points</a:t>
            </a:r>
          </a:p>
        </p:txBody>
      </p: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4418013" y="1371600"/>
            <a:ext cx="4268787" cy="3571875"/>
            <a:chOff x="2783" y="864"/>
            <a:chExt cx="2689" cy="2250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" y="864"/>
              <a:ext cx="2689" cy="2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3263" y="2883"/>
              <a:ext cx="18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b="0" dirty="0" smtClean="0">
                  <a:solidFill>
                    <a:srgbClr val="0000CC"/>
                  </a:solidFill>
                  <a:latin typeface="Arial" charset="0"/>
                  <a:ea typeface="굴림" charset="-127"/>
                </a:rPr>
                <a:t>Two Clusters</a:t>
              </a:r>
            </a:p>
          </p:txBody>
        </p:sp>
      </p:grp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762000" y="5334000"/>
            <a:ext cx="632460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66700" indent="-266700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22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Tends to break large clusters</a:t>
            </a:r>
          </a:p>
          <a:p>
            <a:pPr marL="266700" indent="-266700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22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Biased towards globular clusters</a:t>
            </a:r>
          </a:p>
        </p:txBody>
      </p:sp>
    </p:spTree>
    <p:extLst>
      <p:ext uri="{BB962C8B-B14F-4D97-AF65-F5344CB8AC3E}">
        <p14:creationId xmlns:p14="http://schemas.microsoft.com/office/powerpoint/2010/main" val="41199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0"/>
          <a:stretch/>
        </p:blipFill>
        <p:spPr bwMode="auto">
          <a:xfrm>
            <a:off x="418056" y="1196752"/>
            <a:ext cx="7905750" cy="191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61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Group Average (1/3)</a:t>
            </a:r>
            <a:endParaRPr lang="ko-KR" alt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72670"/>
              </p:ext>
            </p:extLst>
          </p:nvPr>
        </p:nvGraphicFramePr>
        <p:xfrm>
          <a:off x="228600" y="3679686"/>
          <a:ext cx="4343400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Worksheet" r:id="rId5" imgW="2294001" imgH="1013841" progId="Excel.Sheet.8">
                  <p:embed/>
                </p:oleObj>
              </mc:Choice>
              <mc:Fallback>
                <p:oleObj name="Worksheet" r:id="rId5" imgW="2294001" imgH="101384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679686"/>
                        <a:ext cx="4343400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6"/>
          <p:cNvGrpSpPr>
            <a:grpSpLocks/>
          </p:cNvGrpSpPr>
          <p:nvPr/>
        </p:nvGrpSpPr>
        <p:grpSpPr bwMode="auto">
          <a:xfrm>
            <a:off x="5502716" y="3356992"/>
            <a:ext cx="2957513" cy="2755900"/>
            <a:chOff x="3504" y="2112"/>
            <a:chExt cx="1863" cy="1736"/>
          </a:xfrm>
        </p:grpSpPr>
        <p:sp>
          <p:nvSpPr>
            <p:cNvPr id="55" name="Line 7"/>
            <p:cNvSpPr>
              <a:spLocks noChangeShapeType="1"/>
            </p:cNvSpPr>
            <p:nvPr/>
          </p:nvSpPr>
          <p:spPr bwMode="auto">
            <a:xfrm flipV="1">
              <a:off x="3605" y="3184"/>
              <a:ext cx="0" cy="44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56" name="Line 8"/>
            <p:cNvSpPr>
              <a:spLocks noChangeShapeType="1"/>
            </p:cNvSpPr>
            <p:nvPr/>
          </p:nvSpPr>
          <p:spPr bwMode="auto">
            <a:xfrm>
              <a:off x="3605" y="3184"/>
              <a:ext cx="4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57" name="Line 9"/>
            <p:cNvSpPr>
              <a:spLocks noChangeShapeType="1"/>
            </p:cNvSpPr>
            <p:nvPr/>
          </p:nvSpPr>
          <p:spPr bwMode="auto">
            <a:xfrm>
              <a:off x="4098" y="3184"/>
              <a:ext cx="0" cy="44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58" name="Line 10"/>
            <p:cNvSpPr>
              <a:spLocks noChangeShapeType="1"/>
            </p:cNvSpPr>
            <p:nvPr/>
          </p:nvSpPr>
          <p:spPr bwMode="auto">
            <a:xfrm flipV="1">
              <a:off x="3901" y="2916"/>
              <a:ext cx="0" cy="2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59" name="Line 11"/>
            <p:cNvSpPr>
              <a:spLocks noChangeShapeType="1"/>
            </p:cNvSpPr>
            <p:nvPr/>
          </p:nvSpPr>
          <p:spPr bwMode="auto">
            <a:xfrm flipV="1">
              <a:off x="3901" y="2827"/>
              <a:ext cx="0" cy="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0" name="Line 12"/>
            <p:cNvSpPr>
              <a:spLocks noChangeShapeType="1"/>
            </p:cNvSpPr>
            <p:nvPr/>
          </p:nvSpPr>
          <p:spPr bwMode="auto">
            <a:xfrm flipV="1">
              <a:off x="4787" y="3006"/>
              <a:ext cx="0" cy="6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1" name="Line 13"/>
            <p:cNvSpPr>
              <a:spLocks noChangeShapeType="1"/>
            </p:cNvSpPr>
            <p:nvPr/>
          </p:nvSpPr>
          <p:spPr bwMode="auto">
            <a:xfrm>
              <a:off x="4787" y="3006"/>
              <a:ext cx="4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>
              <a:off x="5280" y="3006"/>
              <a:ext cx="0" cy="6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 flipV="1">
              <a:off x="5083" y="2738"/>
              <a:ext cx="0" cy="2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V="1">
              <a:off x="5083" y="2648"/>
              <a:ext cx="0" cy="9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 flipV="1">
              <a:off x="4393" y="2827"/>
              <a:ext cx="0" cy="8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3901" y="2827"/>
              <a:ext cx="4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 flipV="1">
              <a:off x="4098" y="2469"/>
              <a:ext cx="0" cy="35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4098" y="2469"/>
              <a:ext cx="98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>
              <a:off x="5083" y="2469"/>
              <a:ext cx="0" cy="2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70" name="Line 22"/>
            <p:cNvSpPr>
              <a:spLocks noChangeShapeType="1"/>
            </p:cNvSpPr>
            <p:nvPr/>
          </p:nvSpPr>
          <p:spPr bwMode="auto">
            <a:xfrm flipV="1">
              <a:off x="4590" y="2112"/>
              <a:ext cx="0" cy="35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</a:endParaRPr>
            </a:p>
          </p:txBody>
        </p:sp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3504" y="3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1</a:t>
              </a:r>
            </a:p>
          </p:txBody>
        </p:sp>
        <p:sp>
          <p:nvSpPr>
            <p:cNvPr id="72" name="Text Box 24"/>
            <p:cNvSpPr txBox="1">
              <a:spLocks noChangeArrowheads="1"/>
            </p:cNvSpPr>
            <p:nvPr/>
          </p:nvSpPr>
          <p:spPr bwMode="auto">
            <a:xfrm>
              <a:off x="3997" y="3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2</a:t>
              </a:r>
            </a:p>
          </p:txBody>
        </p:sp>
        <p:sp>
          <p:nvSpPr>
            <p:cNvPr id="73" name="Text Box 25"/>
            <p:cNvSpPr txBox="1">
              <a:spLocks noChangeArrowheads="1"/>
            </p:cNvSpPr>
            <p:nvPr/>
          </p:nvSpPr>
          <p:spPr bwMode="auto">
            <a:xfrm>
              <a:off x="4292" y="3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3</a:t>
              </a:r>
            </a:p>
          </p:txBody>
        </p: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4686" y="3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4</a:t>
              </a:r>
            </a:p>
          </p:txBody>
        </p:sp>
        <p:sp>
          <p:nvSpPr>
            <p:cNvPr id="75" name="Text Box 27"/>
            <p:cNvSpPr txBox="1">
              <a:spLocks noChangeArrowheads="1"/>
            </p:cNvSpPr>
            <p:nvPr/>
          </p:nvSpPr>
          <p:spPr bwMode="auto">
            <a:xfrm>
              <a:off x="5179" y="3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29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62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Group Average (2/3)</a:t>
            </a:r>
            <a:endParaRPr lang="ko-KR" alt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703014" y="53340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Nested Clusters</a:t>
            </a:r>
          </a:p>
        </p:txBody>
      </p:sp>
      <p:sp>
        <p:nvSpPr>
          <p:cNvPr id="84" name="Text Box 4"/>
          <p:cNvSpPr txBox="1">
            <a:spLocks noChangeArrowheads="1"/>
          </p:cNvSpPr>
          <p:nvPr/>
        </p:nvSpPr>
        <p:spPr bwMode="auto">
          <a:xfrm>
            <a:off x="5656014" y="5105400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CC"/>
                </a:solidFill>
                <a:latin typeface="Arial" charset="0"/>
                <a:ea typeface="굴림" charset="-127"/>
              </a:rPr>
              <a:t>Dendrogram</a:t>
            </a:r>
          </a:p>
        </p:txBody>
      </p:sp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14" y="2057400"/>
            <a:ext cx="4387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Group 6"/>
          <p:cNvGrpSpPr>
            <a:grpSpLocks/>
          </p:cNvGrpSpPr>
          <p:nvPr/>
        </p:nvGrpSpPr>
        <p:grpSpPr bwMode="auto">
          <a:xfrm>
            <a:off x="901452" y="1987550"/>
            <a:ext cx="2901950" cy="2544763"/>
            <a:chOff x="509" y="1252"/>
            <a:chExt cx="1828" cy="1603"/>
          </a:xfrm>
        </p:grpSpPr>
        <p:sp>
          <p:nvSpPr>
            <p:cNvPr id="87" name="Freeform 7"/>
            <p:cNvSpPr>
              <a:spLocks/>
            </p:cNvSpPr>
            <p:nvPr/>
          </p:nvSpPr>
          <p:spPr bwMode="auto">
            <a:xfrm>
              <a:off x="1058" y="1885"/>
              <a:ext cx="79" cy="81"/>
            </a:xfrm>
            <a:custGeom>
              <a:avLst/>
              <a:gdLst>
                <a:gd name="T0" fmla="*/ 0 w 79"/>
                <a:gd name="T1" fmla="*/ 40 h 81"/>
                <a:gd name="T2" fmla="*/ 2 w 79"/>
                <a:gd name="T3" fmla="*/ 24 h 81"/>
                <a:gd name="T4" fmla="*/ 12 w 79"/>
                <a:gd name="T5" fmla="*/ 12 h 81"/>
                <a:gd name="T6" fmla="*/ 24 w 79"/>
                <a:gd name="T7" fmla="*/ 2 h 81"/>
                <a:gd name="T8" fmla="*/ 40 w 79"/>
                <a:gd name="T9" fmla="*/ 0 h 81"/>
                <a:gd name="T10" fmla="*/ 56 w 79"/>
                <a:gd name="T11" fmla="*/ 2 h 81"/>
                <a:gd name="T12" fmla="*/ 68 w 79"/>
                <a:gd name="T13" fmla="*/ 12 h 81"/>
                <a:gd name="T14" fmla="*/ 77 w 79"/>
                <a:gd name="T15" fmla="*/ 24 h 81"/>
                <a:gd name="T16" fmla="*/ 79 w 79"/>
                <a:gd name="T17" fmla="*/ 40 h 81"/>
                <a:gd name="T18" fmla="*/ 77 w 79"/>
                <a:gd name="T19" fmla="*/ 55 h 81"/>
                <a:gd name="T20" fmla="*/ 68 w 79"/>
                <a:gd name="T21" fmla="*/ 69 h 81"/>
                <a:gd name="T22" fmla="*/ 56 w 79"/>
                <a:gd name="T23" fmla="*/ 77 h 81"/>
                <a:gd name="T24" fmla="*/ 40 w 79"/>
                <a:gd name="T25" fmla="*/ 81 h 81"/>
                <a:gd name="T26" fmla="*/ 24 w 79"/>
                <a:gd name="T27" fmla="*/ 77 h 81"/>
                <a:gd name="T28" fmla="*/ 12 w 79"/>
                <a:gd name="T29" fmla="*/ 69 h 81"/>
                <a:gd name="T30" fmla="*/ 2 w 79"/>
                <a:gd name="T31" fmla="*/ 55 h 81"/>
                <a:gd name="T32" fmla="*/ 0 w 79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1810" y="1300"/>
              <a:ext cx="81" cy="81"/>
            </a:xfrm>
            <a:custGeom>
              <a:avLst/>
              <a:gdLst>
                <a:gd name="T0" fmla="*/ 0 w 81"/>
                <a:gd name="T1" fmla="*/ 39 h 81"/>
                <a:gd name="T2" fmla="*/ 2 w 81"/>
                <a:gd name="T3" fmla="*/ 23 h 81"/>
                <a:gd name="T4" fmla="*/ 11 w 81"/>
                <a:gd name="T5" fmla="*/ 12 h 81"/>
                <a:gd name="T6" fmla="*/ 23 w 81"/>
                <a:gd name="T7" fmla="*/ 2 h 81"/>
                <a:gd name="T8" fmla="*/ 39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3 h 81"/>
                <a:gd name="T16" fmla="*/ 81 w 81"/>
                <a:gd name="T17" fmla="*/ 39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39 w 81"/>
                <a:gd name="T25" fmla="*/ 81 h 81"/>
                <a:gd name="T26" fmla="*/ 23 w 81"/>
                <a:gd name="T27" fmla="*/ 77 h 81"/>
                <a:gd name="T28" fmla="*/ 11 w 81"/>
                <a:gd name="T29" fmla="*/ 69 h 81"/>
                <a:gd name="T30" fmla="*/ 2 w 81"/>
                <a:gd name="T31" fmla="*/ 55 h 81"/>
                <a:gd name="T32" fmla="*/ 0 w 81"/>
                <a:gd name="T33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9" name="Freeform 9"/>
            <p:cNvSpPr>
              <a:spLocks/>
            </p:cNvSpPr>
            <p:nvPr/>
          </p:nvSpPr>
          <p:spPr bwMode="auto">
            <a:xfrm>
              <a:off x="1262" y="2683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4 h 81"/>
                <a:gd name="T4" fmla="*/ 12 w 81"/>
                <a:gd name="T5" fmla="*/ 12 h 81"/>
                <a:gd name="T6" fmla="*/ 24 w 81"/>
                <a:gd name="T7" fmla="*/ 2 h 81"/>
                <a:gd name="T8" fmla="*/ 40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4 h 81"/>
                <a:gd name="T16" fmla="*/ 81 w 81"/>
                <a:gd name="T17" fmla="*/ 40 h 81"/>
                <a:gd name="T18" fmla="*/ 77 w 81"/>
                <a:gd name="T19" fmla="*/ 56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6 h 81"/>
                <a:gd name="T32" fmla="*/ 0 w 81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90" name="Freeform 10"/>
            <p:cNvSpPr>
              <a:spLocks/>
            </p:cNvSpPr>
            <p:nvPr/>
          </p:nvSpPr>
          <p:spPr bwMode="auto">
            <a:xfrm>
              <a:off x="509" y="1769"/>
              <a:ext cx="81" cy="81"/>
            </a:xfrm>
            <a:custGeom>
              <a:avLst/>
              <a:gdLst>
                <a:gd name="T0" fmla="*/ 0 w 81"/>
                <a:gd name="T1" fmla="*/ 41 h 81"/>
                <a:gd name="T2" fmla="*/ 2 w 81"/>
                <a:gd name="T3" fmla="*/ 25 h 81"/>
                <a:gd name="T4" fmla="*/ 12 w 81"/>
                <a:gd name="T5" fmla="*/ 12 h 81"/>
                <a:gd name="T6" fmla="*/ 24 w 81"/>
                <a:gd name="T7" fmla="*/ 4 h 81"/>
                <a:gd name="T8" fmla="*/ 39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5 h 81"/>
                <a:gd name="T16" fmla="*/ 81 w 81"/>
                <a:gd name="T17" fmla="*/ 41 h 81"/>
                <a:gd name="T18" fmla="*/ 77 w 81"/>
                <a:gd name="T19" fmla="*/ 57 h 81"/>
                <a:gd name="T20" fmla="*/ 69 w 81"/>
                <a:gd name="T21" fmla="*/ 69 h 81"/>
                <a:gd name="T22" fmla="*/ 55 w 81"/>
                <a:gd name="T23" fmla="*/ 79 h 81"/>
                <a:gd name="T24" fmla="*/ 39 w 81"/>
                <a:gd name="T25" fmla="*/ 81 h 81"/>
                <a:gd name="T26" fmla="*/ 24 w 81"/>
                <a:gd name="T27" fmla="*/ 79 h 81"/>
                <a:gd name="T28" fmla="*/ 12 w 81"/>
                <a:gd name="T29" fmla="*/ 69 h 81"/>
                <a:gd name="T30" fmla="*/ 2 w 81"/>
                <a:gd name="T31" fmla="*/ 57 h 81"/>
                <a:gd name="T32" fmla="*/ 0 w 81"/>
                <a:gd name="T33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91" name="Freeform 11"/>
            <p:cNvSpPr>
              <a:spLocks/>
            </p:cNvSpPr>
            <p:nvPr/>
          </p:nvSpPr>
          <p:spPr bwMode="auto">
            <a:xfrm>
              <a:off x="1586" y="2167"/>
              <a:ext cx="81" cy="79"/>
            </a:xfrm>
            <a:custGeom>
              <a:avLst/>
              <a:gdLst>
                <a:gd name="T0" fmla="*/ 0 w 81"/>
                <a:gd name="T1" fmla="*/ 39 h 79"/>
                <a:gd name="T2" fmla="*/ 4 w 81"/>
                <a:gd name="T3" fmla="*/ 24 h 79"/>
                <a:gd name="T4" fmla="*/ 12 w 81"/>
                <a:gd name="T5" fmla="*/ 12 h 79"/>
                <a:gd name="T6" fmla="*/ 26 w 81"/>
                <a:gd name="T7" fmla="*/ 2 h 79"/>
                <a:gd name="T8" fmla="*/ 42 w 81"/>
                <a:gd name="T9" fmla="*/ 0 h 79"/>
                <a:gd name="T10" fmla="*/ 58 w 81"/>
                <a:gd name="T11" fmla="*/ 2 h 79"/>
                <a:gd name="T12" fmla="*/ 69 w 81"/>
                <a:gd name="T13" fmla="*/ 12 h 79"/>
                <a:gd name="T14" fmla="*/ 79 w 81"/>
                <a:gd name="T15" fmla="*/ 24 h 79"/>
                <a:gd name="T16" fmla="*/ 81 w 81"/>
                <a:gd name="T17" fmla="*/ 39 h 79"/>
                <a:gd name="T18" fmla="*/ 79 w 81"/>
                <a:gd name="T19" fmla="*/ 55 h 79"/>
                <a:gd name="T20" fmla="*/ 69 w 81"/>
                <a:gd name="T21" fmla="*/ 67 h 79"/>
                <a:gd name="T22" fmla="*/ 58 w 81"/>
                <a:gd name="T23" fmla="*/ 77 h 79"/>
                <a:gd name="T24" fmla="*/ 42 w 81"/>
                <a:gd name="T25" fmla="*/ 79 h 79"/>
                <a:gd name="T26" fmla="*/ 26 w 81"/>
                <a:gd name="T27" fmla="*/ 77 h 79"/>
                <a:gd name="T28" fmla="*/ 12 w 81"/>
                <a:gd name="T29" fmla="*/ 67 h 79"/>
                <a:gd name="T30" fmla="*/ 4 w 81"/>
                <a:gd name="T31" fmla="*/ 55 h 79"/>
                <a:gd name="T32" fmla="*/ 0 w 81"/>
                <a:gd name="T33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9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92" name="Freeform 12"/>
            <p:cNvSpPr>
              <a:spLocks/>
            </p:cNvSpPr>
            <p:nvPr/>
          </p:nvSpPr>
          <p:spPr bwMode="auto">
            <a:xfrm>
              <a:off x="2029" y="2220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6 h 81"/>
                <a:gd name="T4" fmla="*/ 12 w 81"/>
                <a:gd name="T5" fmla="*/ 12 h 81"/>
                <a:gd name="T6" fmla="*/ 24 w 81"/>
                <a:gd name="T7" fmla="*/ 4 h 81"/>
                <a:gd name="T8" fmla="*/ 40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6 h 81"/>
                <a:gd name="T16" fmla="*/ 81 w 81"/>
                <a:gd name="T17" fmla="*/ 40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5 h 81"/>
                <a:gd name="T32" fmla="*/ 0 w 81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1908" y="1252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1163" y="1832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1732" y="2121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96" name="Rectangle 16"/>
            <p:cNvSpPr>
              <a:spLocks noChangeArrowheads="1"/>
            </p:cNvSpPr>
            <p:nvPr/>
          </p:nvSpPr>
          <p:spPr bwMode="auto">
            <a:xfrm>
              <a:off x="1379" y="2638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97" name="Rectangle 17"/>
            <p:cNvSpPr>
              <a:spLocks noChangeArrowheads="1"/>
            </p:cNvSpPr>
            <p:nvPr/>
          </p:nvSpPr>
          <p:spPr bwMode="auto">
            <a:xfrm>
              <a:off x="631" y="1719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98" name="Rectangle 18"/>
            <p:cNvSpPr>
              <a:spLocks noChangeArrowheads="1"/>
            </p:cNvSpPr>
            <p:nvPr/>
          </p:nvSpPr>
          <p:spPr bwMode="auto">
            <a:xfrm>
              <a:off x="2187" y="2173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2498477" y="3273425"/>
            <a:ext cx="1301750" cy="889000"/>
            <a:chOff x="1515" y="2062"/>
            <a:chExt cx="820" cy="560"/>
          </a:xfrm>
        </p:grpSpPr>
        <p:sp>
          <p:nvSpPr>
            <p:cNvPr id="100" name="Freeform 20"/>
            <p:cNvSpPr>
              <a:spLocks/>
            </p:cNvSpPr>
            <p:nvPr/>
          </p:nvSpPr>
          <p:spPr bwMode="auto">
            <a:xfrm>
              <a:off x="1515" y="2062"/>
              <a:ext cx="820" cy="343"/>
            </a:xfrm>
            <a:custGeom>
              <a:avLst/>
              <a:gdLst>
                <a:gd name="T0" fmla="*/ 409 w 820"/>
                <a:gd name="T1" fmla="*/ 0 h 343"/>
                <a:gd name="T2" fmla="*/ 467 w 820"/>
                <a:gd name="T3" fmla="*/ 2 h 343"/>
                <a:gd name="T4" fmla="*/ 520 w 820"/>
                <a:gd name="T5" fmla="*/ 8 h 343"/>
                <a:gd name="T6" fmla="*/ 573 w 820"/>
                <a:gd name="T7" fmla="*/ 16 h 343"/>
                <a:gd name="T8" fmla="*/ 623 w 820"/>
                <a:gd name="T9" fmla="*/ 26 h 343"/>
                <a:gd name="T10" fmla="*/ 670 w 820"/>
                <a:gd name="T11" fmla="*/ 40 h 343"/>
                <a:gd name="T12" fmla="*/ 710 w 820"/>
                <a:gd name="T13" fmla="*/ 56 h 343"/>
                <a:gd name="T14" fmla="*/ 745 w 820"/>
                <a:gd name="T15" fmla="*/ 73 h 343"/>
                <a:gd name="T16" fmla="*/ 775 w 820"/>
                <a:gd name="T17" fmla="*/ 93 h 343"/>
                <a:gd name="T18" fmla="*/ 797 w 820"/>
                <a:gd name="T19" fmla="*/ 115 h 343"/>
                <a:gd name="T20" fmla="*/ 812 w 820"/>
                <a:gd name="T21" fmla="*/ 138 h 343"/>
                <a:gd name="T22" fmla="*/ 820 w 820"/>
                <a:gd name="T23" fmla="*/ 160 h 343"/>
                <a:gd name="T24" fmla="*/ 820 w 820"/>
                <a:gd name="T25" fmla="*/ 184 h 343"/>
                <a:gd name="T26" fmla="*/ 812 w 820"/>
                <a:gd name="T27" fmla="*/ 207 h 343"/>
                <a:gd name="T28" fmla="*/ 797 w 820"/>
                <a:gd name="T29" fmla="*/ 229 h 343"/>
                <a:gd name="T30" fmla="*/ 775 w 820"/>
                <a:gd name="T31" fmla="*/ 251 h 343"/>
                <a:gd name="T32" fmla="*/ 745 w 820"/>
                <a:gd name="T33" fmla="*/ 271 h 343"/>
                <a:gd name="T34" fmla="*/ 710 w 820"/>
                <a:gd name="T35" fmla="*/ 290 h 343"/>
                <a:gd name="T36" fmla="*/ 670 w 820"/>
                <a:gd name="T37" fmla="*/ 306 h 343"/>
                <a:gd name="T38" fmla="*/ 623 w 820"/>
                <a:gd name="T39" fmla="*/ 318 h 343"/>
                <a:gd name="T40" fmla="*/ 573 w 820"/>
                <a:gd name="T41" fmla="*/ 330 h 343"/>
                <a:gd name="T42" fmla="*/ 520 w 820"/>
                <a:gd name="T43" fmla="*/ 338 h 343"/>
                <a:gd name="T44" fmla="*/ 467 w 820"/>
                <a:gd name="T45" fmla="*/ 341 h 343"/>
                <a:gd name="T46" fmla="*/ 409 w 820"/>
                <a:gd name="T47" fmla="*/ 343 h 343"/>
                <a:gd name="T48" fmla="*/ 354 w 820"/>
                <a:gd name="T49" fmla="*/ 341 h 343"/>
                <a:gd name="T50" fmla="*/ 299 w 820"/>
                <a:gd name="T51" fmla="*/ 338 h 343"/>
                <a:gd name="T52" fmla="*/ 245 w 820"/>
                <a:gd name="T53" fmla="*/ 330 h 343"/>
                <a:gd name="T54" fmla="*/ 196 w 820"/>
                <a:gd name="T55" fmla="*/ 318 h 343"/>
                <a:gd name="T56" fmla="*/ 150 w 820"/>
                <a:gd name="T57" fmla="*/ 306 h 343"/>
                <a:gd name="T58" fmla="*/ 109 w 820"/>
                <a:gd name="T59" fmla="*/ 290 h 343"/>
                <a:gd name="T60" fmla="*/ 73 w 820"/>
                <a:gd name="T61" fmla="*/ 271 h 343"/>
                <a:gd name="T62" fmla="*/ 44 w 820"/>
                <a:gd name="T63" fmla="*/ 251 h 343"/>
                <a:gd name="T64" fmla="*/ 22 w 820"/>
                <a:gd name="T65" fmla="*/ 229 h 343"/>
                <a:gd name="T66" fmla="*/ 6 w 820"/>
                <a:gd name="T67" fmla="*/ 207 h 343"/>
                <a:gd name="T68" fmla="*/ 0 w 820"/>
                <a:gd name="T69" fmla="*/ 184 h 343"/>
                <a:gd name="T70" fmla="*/ 0 w 820"/>
                <a:gd name="T71" fmla="*/ 160 h 343"/>
                <a:gd name="T72" fmla="*/ 6 w 820"/>
                <a:gd name="T73" fmla="*/ 138 h 343"/>
                <a:gd name="T74" fmla="*/ 22 w 820"/>
                <a:gd name="T75" fmla="*/ 115 h 343"/>
                <a:gd name="T76" fmla="*/ 44 w 820"/>
                <a:gd name="T77" fmla="*/ 93 h 343"/>
                <a:gd name="T78" fmla="*/ 73 w 820"/>
                <a:gd name="T79" fmla="*/ 73 h 343"/>
                <a:gd name="T80" fmla="*/ 109 w 820"/>
                <a:gd name="T81" fmla="*/ 56 h 343"/>
                <a:gd name="T82" fmla="*/ 150 w 820"/>
                <a:gd name="T83" fmla="*/ 40 h 343"/>
                <a:gd name="T84" fmla="*/ 196 w 820"/>
                <a:gd name="T85" fmla="*/ 26 h 343"/>
                <a:gd name="T86" fmla="*/ 245 w 820"/>
                <a:gd name="T87" fmla="*/ 16 h 343"/>
                <a:gd name="T88" fmla="*/ 299 w 820"/>
                <a:gd name="T89" fmla="*/ 8 h 343"/>
                <a:gd name="T90" fmla="*/ 354 w 820"/>
                <a:gd name="T91" fmla="*/ 2 h 343"/>
                <a:gd name="T92" fmla="*/ 409 w 820"/>
                <a:gd name="T93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0" h="343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1855" y="2395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02" name="Group 22"/>
          <p:cNvGrpSpPr>
            <a:grpSpLocks/>
          </p:cNvGrpSpPr>
          <p:nvPr/>
        </p:nvGrpSpPr>
        <p:grpSpPr bwMode="auto">
          <a:xfrm>
            <a:off x="810964" y="2382838"/>
            <a:ext cx="1323975" cy="985837"/>
            <a:chOff x="452" y="1501"/>
            <a:chExt cx="834" cy="621"/>
          </a:xfrm>
        </p:grpSpPr>
        <p:sp>
          <p:nvSpPr>
            <p:cNvPr id="103" name="Freeform 23"/>
            <p:cNvSpPr>
              <a:spLocks/>
            </p:cNvSpPr>
            <p:nvPr/>
          </p:nvSpPr>
          <p:spPr bwMode="auto">
            <a:xfrm>
              <a:off x="452" y="1662"/>
              <a:ext cx="834" cy="460"/>
            </a:xfrm>
            <a:custGeom>
              <a:avLst/>
              <a:gdLst>
                <a:gd name="T0" fmla="*/ 436 w 834"/>
                <a:gd name="T1" fmla="*/ 2 h 460"/>
                <a:gd name="T2" fmla="*/ 494 w 834"/>
                <a:gd name="T3" fmla="*/ 10 h 460"/>
                <a:gd name="T4" fmla="*/ 547 w 834"/>
                <a:gd name="T5" fmla="*/ 20 h 460"/>
                <a:gd name="T6" fmla="*/ 600 w 834"/>
                <a:gd name="T7" fmla="*/ 36 h 460"/>
                <a:gd name="T8" fmla="*/ 650 w 834"/>
                <a:gd name="T9" fmla="*/ 54 h 460"/>
                <a:gd name="T10" fmla="*/ 695 w 834"/>
                <a:gd name="T11" fmla="*/ 77 h 460"/>
                <a:gd name="T12" fmla="*/ 735 w 834"/>
                <a:gd name="T13" fmla="*/ 101 h 460"/>
                <a:gd name="T14" fmla="*/ 768 w 834"/>
                <a:gd name="T15" fmla="*/ 128 h 460"/>
                <a:gd name="T16" fmla="*/ 796 w 834"/>
                <a:gd name="T17" fmla="*/ 158 h 460"/>
                <a:gd name="T18" fmla="*/ 816 w 834"/>
                <a:gd name="T19" fmla="*/ 188 h 460"/>
                <a:gd name="T20" fmla="*/ 830 w 834"/>
                <a:gd name="T21" fmla="*/ 219 h 460"/>
                <a:gd name="T22" fmla="*/ 834 w 834"/>
                <a:gd name="T23" fmla="*/ 251 h 460"/>
                <a:gd name="T24" fmla="*/ 832 w 834"/>
                <a:gd name="T25" fmla="*/ 282 h 460"/>
                <a:gd name="T26" fmla="*/ 820 w 834"/>
                <a:gd name="T27" fmla="*/ 312 h 460"/>
                <a:gd name="T28" fmla="*/ 802 w 834"/>
                <a:gd name="T29" fmla="*/ 339 h 460"/>
                <a:gd name="T30" fmla="*/ 778 w 834"/>
                <a:gd name="T31" fmla="*/ 367 h 460"/>
                <a:gd name="T32" fmla="*/ 745 w 834"/>
                <a:gd name="T33" fmla="*/ 391 h 460"/>
                <a:gd name="T34" fmla="*/ 707 w 834"/>
                <a:gd name="T35" fmla="*/ 412 h 460"/>
                <a:gd name="T36" fmla="*/ 664 w 834"/>
                <a:gd name="T37" fmla="*/ 430 h 460"/>
                <a:gd name="T38" fmla="*/ 616 w 834"/>
                <a:gd name="T39" fmla="*/ 444 h 460"/>
                <a:gd name="T40" fmla="*/ 565 w 834"/>
                <a:gd name="T41" fmla="*/ 454 h 460"/>
                <a:gd name="T42" fmla="*/ 510 w 834"/>
                <a:gd name="T43" fmla="*/ 460 h 460"/>
                <a:gd name="T44" fmla="*/ 454 w 834"/>
                <a:gd name="T45" fmla="*/ 460 h 460"/>
                <a:gd name="T46" fmla="*/ 397 w 834"/>
                <a:gd name="T47" fmla="*/ 458 h 460"/>
                <a:gd name="T48" fmla="*/ 340 w 834"/>
                <a:gd name="T49" fmla="*/ 450 h 460"/>
                <a:gd name="T50" fmla="*/ 284 w 834"/>
                <a:gd name="T51" fmla="*/ 440 h 460"/>
                <a:gd name="T52" fmla="*/ 231 w 834"/>
                <a:gd name="T53" fmla="*/ 424 h 460"/>
                <a:gd name="T54" fmla="*/ 183 w 834"/>
                <a:gd name="T55" fmla="*/ 404 h 460"/>
                <a:gd name="T56" fmla="*/ 138 w 834"/>
                <a:gd name="T57" fmla="*/ 383 h 460"/>
                <a:gd name="T58" fmla="*/ 98 w 834"/>
                <a:gd name="T59" fmla="*/ 359 h 460"/>
                <a:gd name="T60" fmla="*/ 65 w 834"/>
                <a:gd name="T61" fmla="*/ 331 h 460"/>
                <a:gd name="T62" fmla="*/ 37 w 834"/>
                <a:gd name="T63" fmla="*/ 302 h 460"/>
                <a:gd name="T64" fmla="*/ 17 w 834"/>
                <a:gd name="T65" fmla="*/ 272 h 460"/>
                <a:gd name="T66" fmla="*/ 3 w 834"/>
                <a:gd name="T67" fmla="*/ 241 h 460"/>
                <a:gd name="T68" fmla="*/ 0 w 834"/>
                <a:gd name="T69" fmla="*/ 209 h 460"/>
                <a:gd name="T70" fmla="*/ 1 w 834"/>
                <a:gd name="T71" fmla="*/ 178 h 460"/>
                <a:gd name="T72" fmla="*/ 11 w 834"/>
                <a:gd name="T73" fmla="*/ 148 h 460"/>
                <a:gd name="T74" fmla="*/ 29 w 834"/>
                <a:gd name="T75" fmla="*/ 119 h 460"/>
                <a:gd name="T76" fmla="*/ 55 w 834"/>
                <a:gd name="T77" fmla="*/ 93 h 460"/>
                <a:gd name="T78" fmla="*/ 86 w 834"/>
                <a:gd name="T79" fmla="*/ 69 h 460"/>
                <a:gd name="T80" fmla="*/ 124 w 834"/>
                <a:gd name="T81" fmla="*/ 48 h 460"/>
                <a:gd name="T82" fmla="*/ 168 w 834"/>
                <a:gd name="T83" fmla="*/ 30 h 460"/>
                <a:gd name="T84" fmla="*/ 217 w 834"/>
                <a:gd name="T85" fmla="*/ 16 h 460"/>
                <a:gd name="T86" fmla="*/ 268 w 834"/>
                <a:gd name="T87" fmla="*/ 6 h 460"/>
                <a:gd name="T88" fmla="*/ 324 w 834"/>
                <a:gd name="T89" fmla="*/ 0 h 460"/>
                <a:gd name="T90" fmla="*/ 379 w 834"/>
                <a:gd name="T91" fmla="*/ 0 h 460"/>
                <a:gd name="T92" fmla="*/ 436 w 834"/>
                <a:gd name="T93" fmla="*/ 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4" h="46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" name="Rectangle 24"/>
            <p:cNvSpPr>
              <a:spLocks noChangeArrowheads="1"/>
            </p:cNvSpPr>
            <p:nvPr/>
          </p:nvSpPr>
          <p:spPr bwMode="auto">
            <a:xfrm>
              <a:off x="944" y="150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05" name="Group 25"/>
          <p:cNvGrpSpPr>
            <a:grpSpLocks/>
          </p:cNvGrpSpPr>
          <p:nvPr/>
        </p:nvGrpSpPr>
        <p:grpSpPr bwMode="auto">
          <a:xfrm>
            <a:off x="496639" y="1622425"/>
            <a:ext cx="3659188" cy="3460750"/>
            <a:chOff x="254" y="1022"/>
            <a:chExt cx="2305" cy="2180"/>
          </a:xfrm>
        </p:grpSpPr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64" y="1148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254" y="1022"/>
              <a:ext cx="2305" cy="2180"/>
            </a:xfrm>
            <a:custGeom>
              <a:avLst/>
              <a:gdLst>
                <a:gd name="T0" fmla="*/ 1245 w 2305"/>
                <a:gd name="T1" fmla="*/ 4 h 2180"/>
                <a:gd name="T2" fmla="*/ 1433 w 2305"/>
                <a:gd name="T3" fmla="*/ 33 h 2180"/>
                <a:gd name="T4" fmla="*/ 1615 w 2305"/>
                <a:gd name="T5" fmla="*/ 90 h 2180"/>
                <a:gd name="T6" fmla="*/ 1781 w 2305"/>
                <a:gd name="T7" fmla="*/ 175 h 2180"/>
                <a:gd name="T8" fmla="*/ 1931 w 2305"/>
                <a:gd name="T9" fmla="*/ 286 h 2180"/>
                <a:gd name="T10" fmla="*/ 2062 w 2305"/>
                <a:gd name="T11" fmla="*/ 420 h 2180"/>
                <a:gd name="T12" fmla="*/ 2166 w 2305"/>
                <a:gd name="T13" fmla="*/ 569 h 2180"/>
                <a:gd name="T14" fmla="*/ 2242 w 2305"/>
                <a:gd name="T15" fmla="*/ 735 h 2180"/>
                <a:gd name="T16" fmla="*/ 2289 w 2305"/>
                <a:gd name="T17" fmla="*/ 908 h 2180"/>
                <a:gd name="T18" fmla="*/ 2305 w 2305"/>
                <a:gd name="T19" fmla="*/ 1088 h 2180"/>
                <a:gd name="T20" fmla="*/ 2289 w 2305"/>
                <a:gd name="T21" fmla="*/ 1267 h 2180"/>
                <a:gd name="T22" fmla="*/ 2243 w 2305"/>
                <a:gd name="T23" fmla="*/ 1443 h 2180"/>
                <a:gd name="T24" fmla="*/ 2166 w 2305"/>
                <a:gd name="T25" fmla="*/ 1606 h 2180"/>
                <a:gd name="T26" fmla="*/ 2064 w 2305"/>
                <a:gd name="T27" fmla="*/ 1758 h 2180"/>
                <a:gd name="T28" fmla="*/ 1935 w 2305"/>
                <a:gd name="T29" fmla="*/ 1890 h 2180"/>
                <a:gd name="T30" fmla="*/ 1785 w 2305"/>
                <a:gd name="T31" fmla="*/ 2002 h 2180"/>
                <a:gd name="T32" fmla="*/ 1617 w 2305"/>
                <a:gd name="T33" fmla="*/ 2087 h 2180"/>
                <a:gd name="T34" fmla="*/ 1437 w 2305"/>
                <a:gd name="T35" fmla="*/ 2146 h 2180"/>
                <a:gd name="T36" fmla="*/ 1249 w 2305"/>
                <a:gd name="T37" fmla="*/ 2176 h 2180"/>
                <a:gd name="T38" fmla="*/ 1059 w 2305"/>
                <a:gd name="T39" fmla="*/ 2176 h 2180"/>
                <a:gd name="T40" fmla="*/ 872 w 2305"/>
                <a:gd name="T41" fmla="*/ 2148 h 2180"/>
                <a:gd name="T42" fmla="*/ 692 w 2305"/>
                <a:gd name="T43" fmla="*/ 2089 h 2180"/>
                <a:gd name="T44" fmla="*/ 524 w 2305"/>
                <a:gd name="T45" fmla="*/ 2004 h 2180"/>
                <a:gd name="T46" fmla="*/ 373 w 2305"/>
                <a:gd name="T47" fmla="*/ 1894 h 2180"/>
                <a:gd name="T48" fmla="*/ 245 w 2305"/>
                <a:gd name="T49" fmla="*/ 1762 h 2180"/>
                <a:gd name="T50" fmla="*/ 140 w 2305"/>
                <a:gd name="T51" fmla="*/ 1610 h 2180"/>
                <a:gd name="T52" fmla="*/ 63 w 2305"/>
                <a:gd name="T53" fmla="*/ 1447 h 2180"/>
                <a:gd name="T54" fmla="*/ 16 w 2305"/>
                <a:gd name="T55" fmla="*/ 1271 h 2180"/>
                <a:gd name="T56" fmla="*/ 0 w 2305"/>
                <a:gd name="T57" fmla="*/ 1092 h 2180"/>
                <a:gd name="T58" fmla="*/ 16 w 2305"/>
                <a:gd name="T59" fmla="*/ 912 h 2180"/>
                <a:gd name="T60" fmla="*/ 63 w 2305"/>
                <a:gd name="T61" fmla="*/ 737 h 2180"/>
                <a:gd name="T62" fmla="*/ 138 w 2305"/>
                <a:gd name="T63" fmla="*/ 573 h 2180"/>
                <a:gd name="T64" fmla="*/ 243 w 2305"/>
                <a:gd name="T65" fmla="*/ 422 h 2180"/>
                <a:gd name="T66" fmla="*/ 371 w 2305"/>
                <a:gd name="T67" fmla="*/ 290 h 2180"/>
                <a:gd name="T68" fmla="*/ 522 w 2305"/>
                <a:gd name="T69" fmla="*/ 179 h 2180"/>
                <a:gd name="T70" fmla="*/ 688 w 2305"/>
                <a:gd name="T71" fmla="*/ 92 h 2180"/>
                <a:gd name="T72" fmla="*/ 868 w 2305"/>
                <a:gd name="T73" fmla="*/ 33 h 2180"/>
                <a:gd name="T74" fmla="*/ 1055 w 2305"/>
                <a:gd name="T75" fmla="*/ 4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5" h="218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08" name="Group 28"/>
          <p:cNvGrpSpPr>
            <a:grpSpLocks/>
          </p:cNvGrpSpPr>
          <p:nvPr/>
        </p:nvGrpSpPr>
        <p:grpSpPr bwMode="auto">
          <a:xfrm>
            <a:off x="2025402" y="3101975"/>
            <a:ext cx="1800225" cy="1720850"/>
            <a:chOff x="1217" y="1954"/>
            <a:chExt cx="1134" cy="1084"/>
          </a:xfrm>
        </p:grpSpPr>
        <p:sp>
          <p:nvSpPr>
            <p:cNvPr id="109" name="Rectangle 29"/>
            <p:cNvSpPr>
              <a:spLocks noChangeArrowheads="1"/>
            </p:cNvSpPr>
            <p:nvPr/>
          </p:nvSpPr>
          <p:spPr bwMode="auto">
            <a:xfrm>
              <a:off x="1665" y="281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10" name="Freeform 30"/>
            <p:cNvSpPr>
              <a:spLocks/>
            </p:cNvSpPr>
            <p:nvPr/>
          </p:nvSpPr>
          <p:spPr bwMode="auto">
            <a:xfrm>
              <a:off x="1217" y="1954"/>
              <a:ext cx="1134" cy="909"/>
            </a:xfrm>
            <a:custGeom>
              <a:avLst/>
              <a:gdLst>
                <a:gd name="T0" fmla="*/ 371 w 1134"/>
                <a:gd name="T1" fmla="*/ 142 h 909"/>
                <a:gd name="T2" fmla="*/ 430 w 1134"/>
                <a:gd name="T3" fmla="*/ 108 h 909"/>
                <a:gd name="T4" fmla="*/ 492 w 1134"/>
                <a:gd name="T5" fmla="*/ 79 h 909"/>
                <a:gd name="T6" fmla="*/ 551 w 1134"/>
                <a:gd name="T7" fmla="*/ 53 h 909"/>
                <a:gd name="T8" fmla="*/ 614 w 1134"/>
                <a:gd name="T9" fmla="*/ 32 h 909"/>
                <a:gd name="T10" fmla="*/ 674 w 1134"/>
                <a:gd name="T11" fmla="*/ 16 h 909"/>
                <a:gd name="T12" fmla="*/ 735 w 1134"/>
                <a:gd name="T13" fmla="*/ 6 h 909"/>
                <a:gd name="T14" fmla="*/ 792 w 1134"/>
                <a:gd name="T15" fmla="*/ 0 h 909"/>
                <a:gd name="T16" fmla="*/ 848 w 1134"/>
                <a:gd name="T17" fmla="*/ 0 h 909"/>
                <a:gd name="T18" fmla="*/ 899 w 1134"/>
                <a:gd name="T19" fmla="*/ 4 h 909"/>
                <a:gd name="T20" fmla="*/ 946 w 1134"/>
                <a:gd name="T21" fmla="*/ 14 h 909"/>
                <a:gd name="T22" fmla="*/ 990 w 1134"/>
                <a:gd name="T23" fmla="*/ 30 h 909"/>
                <a:gd name="T24" fmla="*/ 1027 w 1134"/>
                <a:gd name="T25" fmla="*/ 51 h 909"/>
                <a:gd name="T26" fmla="*/ 1061 w 1134"/>
                <a:gd name="T27" fmla="*/ 77 h 909"/>
                <a:gd name="T28" fmla="*/ 1089 w 1134"/>
                <a:gd name="T29" fmla="*/ 107 h 909"/>
                <a:gd name="T30" fmla="*/ 1110 w 1134"/>
                <a:gd name="T31" fmla="*/ 140 h 909"/>
                <a:gd name="T32" fmla="*/ 1124 w 1134"/>
                <a:gd name="T33" fmla="*/ 177 h 909"/>
                <a:gd name="T34" fmla="*/ 1132 w 1134"/>
                <a:gd name="T35" fmla="*/ 217 h 909"/>
                <a:gd name="T36" fmla="*/ 1134 w 1134"/>
                <a:gd name="T37" fmla="*/ 260 h 909"/>
                <a:gd name="T38" fmla="*/ 1128 w 1134"/>
                <a:gd name="T39" fmla="*/ 308 h 909"/>
                <a:gd name="T40" fmla="*/ 1118 w 1134"/>
                <a:gd name="T41" fmla="*/ 355 h 909"/>
                <a:gd name="T42" fmla="*/ 1099 w 1134"/>
                <a:gd name="T43" fmla="*/ 402 h 909"/>
                <a:gd name="T44" fmla="*/ 1075 w 1134"/>
                <a:gd name="T45" fmla="*/ 451 h 909"/>
                <a:gd name="T46" fmla="*/ 1045 w 1134"/>
                <a:gd name="T47" fmla="*/ 501 h 909"/>
                <a:gd name="T48" fmla="*/ 1010 w 1134"/>
                <a:gd name="T49" fmla="*/ 550 h 909"/>
                <a:gd name="T50" fmla="*/ 968 w 1134"/>
                <a:gd name="T51" fmla="*/ 597 h 909"/>
                <a:gd name="T52" fmla="*/ 923 w 1134"/>
                <a:gd name="T53" fmla="*/ 643 h 909"/>
                <a:gd name="T54" fmla="*/ 871 w 1134"/>
                <a:gd name="T55" fmla="*/ 688 h 909"/>
                <a:gd name="T56" fmla="*/ 818 w 1134"/>
                <a:gd name="T57" fmla="*/ 727 h 909"/>
                <a:gd name="T58" fmla="*/ 763 w 1134"/>
                <a:gd name="T59" fmla="*/ 765 h 909"/>
                <a:gd name="T60" fmla="*/ 703 w 1134"/>
                <a:gd name="T61" fmla="*/ 800 h 909"/>
                <a:gd name="T62" fmla="*/ 644 w 1134"/>
                <a:gd name="T63" fmla="*/ 830 h 909"/>
                <a:gd name="T64" fmla="*/ 583 w 1134"/>
                <a:gd name="T65" fmla="*/ 855 h 909"/>
                <a:gd name="T66" fmla="*/ 519 w 1134"/>
                <a:gd name="T67" fmla="*/ 877 h 909"/>
                <a:gd name="T68" fmla="*/ 460 w 1134"/>
                <a:gd name="T69" fmla="*/ 893 h 909"/>
                <a:gd name="T70" fmla="*/ 401 w 1134"/>
                <a:gd name="T71" fmla="*/ 903 h 909"/>
                <a:gd name="T72" fmla="*/ 342 w 1134"/>
                <a:gd name="T73" fmla="*/ 909 h 909"/>
                <a:gd name="T74" fmla="*/ 286 w 1134"/>
                <a:gd name="T75" fmla="*/ 909 h 909"/>
                <a:gd name="T76" fmla="*/ 235 w 1134"/>
                <a:gd name="T77" fmla="*/ 905 h 909"/>
                <a:gd name="T78" fmla="*/ 187 w 1134"/>
                <a:gd name="T79" fmla="*/ 893 h 909"/>
                <a:gd name="T80" fmla="*/ 144 w 1134"/>
                <a:gd name="T81" fmla="*/ 877 h 909"/>
                <a:gd name="T82" fmla="*/ 106 w 1134"/>
                <a:gd name="T83" fmla="*/ 857 h 909"/>
                <a:gd name="T84" fmla="*/ 73 w 1134"/>
                <a:gd name="T85" fmla="*/ 832 h 909"/>
                <a:gd name="T86" fmla="*/ 45 w 1134"/>
                <a:gd name="T87" fmla="*/ 802 h 909"/>
                <a:gd name="T88" fmla="*/ 23 w 1134"/>
                <a:gd name="T89" fmla="*/ 769 h 909"/>
                <a:gd name="T90" fmla="*/ 9 w 1134"/>
                <a:gd name="T91" fmla="*/ 731 h 909"/>
                <a:gd name="T92" fmla="*/ 2 w 1134"/>
                <a:gd name="T93" fmla="*/ 690 h 909"/>
                <a:gd name="T94" fmla="*/ 0 w 1134"/>
                <a:gd name="T95" fmla="*/ 647 h 909"/>
                <a:gd name="T96" fmla="*/ 5 w 1134"/>
                <a:gd name="T97" fmla="*/ 601 h 909"/>
                <a:gd name="T98" fmla="*/ 15 w 1134"/>
                <a:gd name="T99" fmla="*/ 554 h 909"/>
                <a:gd name="T100" fmla="*/ 35 w 1134"/>
                <a:gd name="T101" fmla="*/ 505 h 909"/>
                <a:gd name="T102" fmla="*/ 59 w 1134"/>
                <a:gd name="T103" fmla="*/ 455 h 909"/>
                <a:gd name="T104" fmla="*/ 88 w 1134"/>
                <a:gd name="T105" fmla="*/ 406 h 909"/>
                <a:gd name="T106" fmla="*/ 124 w 1134"/>
                <a:gd name="T107" fmla="*/ 359 h 909"/>
                <a:gd name="T108" fmla="*/ 166 w 1134"/>
                <a:gd name="T109" fmla="*/ 311 h 909"/>
                <a:gd name="T110" fmla="*/ 211 w 1134"/>
                <a:gd name="T111" fmla="*/ 264 h 909"/>
                <a:gd name="T112" fmla="*/ 262 w 1134"/>
                <a:gd name="T113" fmla="*/ 221 h 909"/>
                <a:gd name="T114" fmla="*/ 316 w 1134"/>
                <a:gd name="T115" fmla="*/ 179 h 909"/>
                <a:gd name="T116" fmla="*/ 371 w 1134"/>
                <a:gd name="T117" fmla="*/ 14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4" h="909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11" name="Group 31"/>
          <p:cNvGrpSpPr>
            <a:grpSpLocks/>
          </p:cNvGrpSpPr>
          <p:nvPr/>
        </p:nvGrpSpPr>
        <p:grpSpPr bwMode="auto">
          <a:xfrm>
            <a:off x="1987302" y="1922463"/>
            <a:ext cx="1933575" cy="3097212"/>
            <a:chOff x="1193" y="1211"/>
            <a:chExt cx="1218" cy="1951"/>
          </a:xfrm>
        </p:grpSpPr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1602" y="121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2000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z="1400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13" name="Freeform 33"/>
            <p:cNvSpPr>
              <a:spLocks/>
            </p:cNvSpPr>
            <p:nvPr/>
          </p:nvSpPr>
          <p:spPr bwMode="auto">
            <a:xfrm>
              <a:off x="1193" y="1246"/>
              <a:ext cx="1218" cy="1916"/>
            </a:xfrm>
            <a:custGeom>
              <a:avLst/>
              <a:gdLst>
                <a:gd name="T0" fmla="*/ 87 w 1218"/>
                <a:gd name="T1" fmla="*/ 724 h 1916"/>
                <a:gd name="T2" fmla="*/ 148 w 1218"/>
                <a:gd name="T3" fmla="*/ 566 h 1916"/>
                <a:gd name="T4" fmla="*/ 225 w 1218"/>
                <a:gd name="T5" fmla="*/ 420 h 1916"/>
                <a:gd name="T6" fmla="*/ 312 w 1218"/>
                <a:gd name="T7" fmla="*/ 290 h 1916"/>
                <a:gd name="T8" fmla="*/ 409 w 1218"/>
                <a:gd name="T9" fmla="*/ 182 h 1916"/>
                <a:gd name="T10" fmla="*/ 514 w 1218"/>
                <a:gd name="T11" fmla="*/ 97 h 1916"/>
                <a:gd name="T12" fmla="*/ 619 w 1218"/>
                <a:gd name="T13" fmla="*/ 38 h 1916"/>
                <a:gd name="T14" fmla="*/ 725 w 1218"/>
                <a:gd name="T15" fmla="*/ 6 h 1916"/>
                <a:gd name="T16" fmla="*/ 826 w 1218"/>
                <a:gd name="T17" fmla="*/ 4 h 1916"/>
                <a:gd name="T18" fmla="*/ 923 w 1218"/>
                <a:gd name="T19" fmla="*/ 30 h 1916"/>
                <a:gd name="T20" fmla="*/ 1008 w 1218"/>
                <a:gd name="T21" fmla="*/ 85 h 1916"/>
                <a:gd name="T22" fmla="*/ 1081 w 1218"/>
                <a:gd name="T23" fmla="*/ 168 h 1916"/>
                <a:gd name="T24" fmla="*/ 1142 w 1218"/>
                <a:gd name="T25" fmla="*/ 272 h 1916"/>
                <a:gd name="T26" fmla="*/ 1184 w 1218"/>
                <a:gd name="T27" fmla="*/ 399 h 1916"/>
                <a:gd name="T28" fmla="*/ 1212 w 1218"/>
                <a:gd name="T29" fmla="*/ 543 h 1916"/>
                <a:gd name="T30" fmla="*/ 1218 w 1218"/>
                <a:gd name="T31" fmla="*/ 698 h 1916"/>
                <a:gd name="T32" fmla="*/ 1208 w 1218"/>
                <a:gd name="T33" fmla="*/ 862 h 1916"/>
                <a:gd name="T34" fmla="*/ 1178 w 1218"/>
                <a:gd name="T35" fmla="*/ 1029 h 1916"/>
                <a:gd name="T36" fmla="*/ 1133 w 1218"/>
                <a:gd name="T37" fmla="*/ 1193 h 1916"/>
                <a:gd name="T38" fmla="*/ 1069 w 1218"/>
                <a:gd name="T39" fmla="*/ 1351 h 1916"/>
                <a:gd name="T40" fmla="*/ 992 w 1218"/>
                <a:gd name="T41" fmla="*/ 1496 h 1916"/>
                <a:gd name="T42" fmla="*/ 905 w 1218"/>
                <a:gd name="T43" fmla="*/ 1627 h 1916"/>
                <a:gd name="T44" fmla="*/ 808 w 1218"/>
                <a:gd name="T45" fmla="*/ 1735 h 1916"/>
                <a:gd name="T46" fmla="*/ 706 w 1218"/>
                <a:gd name="T47" fmla="*/ 1820 h 1916"/>
                <a:gd name="T48" fmla="*/ 599 w 1218"/>
                <a:gd name="T49" fmla="*/ 1879 h 1916"/>
                <a:gd name="T50" fmla="*/ 494 w 1218"/>
                <a:gd name="T51" fmla="*/ 1910 h 1916"/>
                <a:gd name="T52" fmla="*/ 391 w 1218"/>
                <a:gd name="T53" fmla="*/ 1912 h 1916"/>
                <a:gd name="T54" fmla="*/ 296 w 1218"/>
                <a:gd name="T55" fmla="*/ 1887 h 1916"/>
                <a:gd name="T56" fmla="*/ 209 w 1218"/>
                <a:gd name="T57" fmla="*/ 1832 h 1916"/>
                <a:gd name="T58" fmla="*/ 136 w 1218"/>
                <a:gd name="T59" fmla="*/ 1751 h 1916"/>
                <a:gd name="T60" fmla="*/ 77 w 1218"/>
                <a:gd name="T61" fmla="*/ 1644 h 1916"/>
                <a:gd name="T62" fmla="*/ 33 w 1218"/>
                <a:gd name="T63" fmla="*/ 1518 h 1916"/>
                <a:gd name="T64" fmla="*/ 8 w 1218"/>
                <a:gd name="T65" fmla="*/ 1374 h 1916"/>
                <a:gd name="T66" fmla="*/ 0 w 1218"/>
                <a:gd name="T67" fmla="*/ 1219 h 1916"/>
                <a:gd name="T68" fmla="*/ 12 w 1218"/>
                <a:gd name="T69" fmla="*/ 1055 h 1916"/>
                <a:gd name="T70" fmla="*/ 39 w 1218"/>
                <a:gd name="T71" fmla="*/ 887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8" h="1916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7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유사도 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Group Average (</a:t>
            </a:r>
            <a:r>
              <a:rPr lang="en-US" altLang="ko-KR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3</a:t>
            </a:r>
            <a:r>
              <a:rPr lang="en-US" altLang="ko-KR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/3)</a:t>
            </a:r>
            <a:endParaRPr lang="ko-KR" altLang="en-US" sz="2400" b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908720"/>
            <a:ext cx="6192688" cy="355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62" y="2996952"/>
            <a:ext cx="4046471" cy="339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비교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3034531" y="49530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mtClean="0">
                <a:solidFill>
                  <a:srgbClr val="0000CC"/>
                </a:solidFill>
                <a:latin typeface="Arial" charset="0"/>
                <a:ea typeface="굴림" charset="-127"/>
              </a:rPr>
              <a:t>Group Average</a:t>
            </a: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4604965" y="4572000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mtClean="0">
                <a:solidFill>
                  <a:srgbClr val="0000CC"/>
                </a:solidFill>
                <a:latin typeface="Arial" charset="0"/>
                <a:ea typeface="굴림" charset="-127"/>
              </a:rPr>
              <a:t>Ward’s Method</a:t>
            </a:r>
          </a:p>
        </p:txBody>
      </p:sp>
      <p:grpSp>
        <p:nvGrpSpPr>
          <p:cNvPr id="126" name="Group 5"/>
          <p:cNvGrpSpPr>
            <a:grpSpLocks noChangeAspect="1"/>
          </p:cNvGrpSpPr>
          <p:nvPr/>
        </p:nvGrpSpPr>
        <p:grpSpPr bwMode="auto">
          <a:xfrm>
            <a:off x="6344865" y="4132263"/>
            <a:ext cx="1858963" cy="1693862"/>
            <a:chOff x="509" y="1253"/>
            <a:chExt cx="1776" cy="1618"/>
          </a:xfrm>
        </p:grpSpPr>
        <p:sp>
          <p:nvSpPr>
            <p:cNvPr id="127" name="Freeform 6"/>
            <p:cNvSpPr>
              <a:spLocks noChangeAspect="1"/>
            </p:cNvSpPr>
            <p:nvPr/>
          </p:nvSpPr>
          <p:spPr bwMode="auto">
            <a:xfrm>
              <a:off x="1058" y="1885"/>
              <a:ext cx="79" cy="81"/>
            </a:xfrm>
            <a:custGeom>
              <a:avLst/>
              <a:gdLst>
                <a:gd name="T0" fmla="*/ 0 w 79"/>
                <a:gd name="T1" fmla="*/ 40 h 81"/>
                <a:gd name="T2" fmla="*/ 2 w 79"/>
                <a:gd name="T3" fmla="*/ 24 h 81"/>
                <a:gd name="T4" fmla="*/ 12 w 79"/>
                <a:gd name="T5" fmla="*/ 12 h 81"/>
                <a:gd name="T6" fmla="*/ 24 w 79"/>
                <a:gd name="T7" fmla="*/ 2 h 81"/>
                <a:gd name="T8" fmla="*/ 40 w 79"/>
                <a:gd name="T9" fmla="*/ 0 h 81"/>
                <a:gd name="T10" fmla="*/ 56 w 79"/>
                <a:gd name="T11" fmla="*/ 2 h 81"/>
                <a:gd name="T12" fmla="*/ 68 w 79"/>
                <a:gd name="T13" fmla="*/ 12 h 81"/>
                <a:gd name="T14" fmla="*/ 77 w 79"/>
                <a:gd name="T15" fmla="*/ 24 h 81"/>
                <a:gd name="T16" fmla="*/ 79 w 79"/>
                <a:gd name="T17" fmla="*/ 40 h 81"/>
                <a:gd name="T18" fmla="*/ 77 w 79"/>
                <a:gd name="T19" fmla="*/ 55 h 81"/>
                <a:gd name="T20" fmla="*/ 68 w 79"/>
                <a:gd name="T21" fmla="*/ 69 h 81"/>
                <a:gd name="T22" fmla="*/ 56 w 79"/>
                <a:gd name="T23" fmla="*/ 77 h 81"/>
                <a:gd name="T24" fmla="*/ 40 w 79"/>
                <a:gd name="T25" fmla="*/ 81 h 81"/>
                <a:gd name="T26" fmla="*/ 24 w 79"/>
                <a:gd name="T27" fmla="*/ 77 h 81"/>
                <a:gd name="T28" fmla="*/ 12 w 79"/>
                <a:gd name="T29" fmla="*/ 69 h 81"/>
                <a:gd name="T30" fmla="*/ 2 w 79"/>
                <a:gd name="T31" fmla="*/ 55 h 81"/>
                <a:gd name="T32" fmla="*/ 0 w 79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28" name="Freeform 7"/>
            <p:cNvSpPr>
              <a:spLocks noChangeAspect="1"/>
            </p:cNvSpPr>
            <p:nvPr/>
          </p:nvSpPr>
          <p:spPr bwMode="auto">
            <a:xfrm>
              <a:off x="1810" y="1300"/>
              <a:ext cx="81" cy="81"/>
            </a:xfrm>
            <a:custGeom>
              <a:avLst/>
              <a:gdLst>
                <a:gd name="T0" fmla="*/ 0 w 81"/>
                <a:gd name="T1" fmla="*/ 39 h 81"/>
                <a:gd name="T2" fmla="*/ 2 w 81"/>
                <a:gd name="T3" fmla="*/ 23 h 81"/>
                <a:gd name="T4" fmla="*/ 11 w 81"/>
                <a:gd name="T5" fmla="*/ 12 h 81"/>
                <a:gd name="T6" fmla="*/ 23 w 81"/>
                <a:gd name="T7" fmla="*/ 2 h 81"/>
                <a:gd name="T8" fmla="*/ 39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3 h 81"/>
                <a:gd name="T16" fmla="*/ 81 w 81"/>
                <a:gd name="T17" fmla="*/ 39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39 w 81"/>
                <a:gd name="T25" fmla="*/ 81 h 81"/>
                <a:gd name="T26" fmla="*/ 23 w 81"/>
                <a:gd name="T27" fmla="*/ 77 h 81"/>
                <a:gd name="T28" fmla="*/ 11 w 81"/>
                <a:gd name="T29" fmla="*/ 69 h 81"/>
                <a:gd name="T30" fmla="*/ 2 w 81"/>
                <a:gd name="T31" fmla="*/ 55 h 81"/>
                <a:gd name="T32" fmla="*/ 0 w 81"/>
                <a:gd name="T33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29" name="Freeform 8"/>
            <p:cNvSpPr>
              <a:spLocks noChangeAspect="1"/>
            </p:cNvSpPr>
            <p:nvPr/>
          </p:nvSpPr>
          <p:spPr bwMode="auto">
            <a:xfrm>
              <a:off x="1262" y="2683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4 h 81"/>
                <a:gd name="T4" fmla="*/ 12 w 81"/>
                <a:gd name="T5" fmla="*/ 12 h 81"/>
                <a:gd name="T6" fmla="*/ 24 w 81"/>
                <a:gd name="T7" fmla="*/ 2 h 81"/>
                <a:gd name="T8" fmla="*/ 40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4 h 81"/>
                <a:gd name="T16" fmla="*/ 81 w 81"/>
                <a:gd name="T17" fmla="*/ 40 h 81"/>
                <a:gd name="T18" fmla="*/ 77 w 81"/>
                <a:gd name="T19" fmla="*/ 56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6 h 81"/>
                <a:gd name="T32" fmla="*/ 0 w 81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30" name="Freeform 9"/>
            <p:cNvSpPr>
              <a:spLocks noChangeAspect="1"/>
            </p:cNvSpPr>
            <p:nvPr/>
          </p:nvSpPr>
          <p:spPr bwMode="auto">
            <a:xfrm>
              <a:off x="509" y="1769"/>
              <a:ext cx="81" cy="81"/>
            </a:xfrm>
            <a:custGeom>
              <a:avLst/>
              <a:gdLst>
                <a:gd name="T0" fmla="*/ 0 w 81"/>
                <a:gd name="T1" fmla="*/ 41 h 81"/>
                <a:gd name="T2" fmla="*/ 2 w 81"/>
                <a:gd name="T3" fmla="*/ 25 h 81"/>
                <a:gd name="T4" fmla="*/ 12 w 81"/>
                <a:gd name="T5" fmla="*/ 12 h 81"/>
                <a:gd name="T6" fmla="*/ 24 w 81"/>
                <a:gd name="T7" fmla="*/ 4 h 81"/>
                <a:gd name="T8" fmla="*/ 39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5 h 81"/>
                <a:gd name="T16" fmla="*/ 81 w 81"/>
                <a:gd name="T17" fmla="*/ 41 h 81"/>
                <a:gd name="T18" fmla="*/ 77 w 81"/>
                <a:gd name="T19" fmla="*/ 57 h 81"/>
                <a:gd name="T20" fmla="*/ 69 w 81"/>
                <a:gd name="T21" fmla="*/ 69 h 81"/>
                <a:gd name="T22" fmla="*/ 55 w 81"/>
                <a:gd name="T23" fmla="*/ 79 h 81"/>
                <a:gd name="T24" fmla="*/ 39 w 81"/>
                <a:gd name="T25" fmla="*/ 81 h 81"/>
                <a:gd name="T26" fmla="*/ 24 w 81"/>
                <a:gd name="T27" fmla="*/ 79 h 81"/>
                <a:gd name="T28" fmla="*/ 12 w 81"/>
                <a:gd name="T29" fmla="*/ 69 h 81"/>
                <a:gd name="T30" fmla="*/ 2 w 81"/>
                <a:gd name="T31" fmla="*/ 57 h 81"/>
                <a:gd name="T32" fmla="*/ 0 w 81"/>
                <a:gd name="T33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31" name="Freeform 10"/>
            <p:cNvSpPr>
              <a:spLocks noChangeAspect="1"/>
            </p:cNvSpPr>
            <p:nvPr/>
          </p:nvSpPr>
          <p:spPr bwMode="auto">
            <a:xfrm>
              <a:off x="1586" y="2167"/>
              <a:ext cx="81" cy="79"/>
            </a:xfrm>
            <a:custGeom>
              <a:avLst/>
              <a:gdLst>
                <a:gd name="T0" fmla="*/ 0 w 81"/>
                <a:gd name="T1" fmla="*/ 39 h 79"/>
                <a:gd name="T2" fmla="*/ 4 w 81"/>
                <a:gd name="T3" fmla="*/ 24 h 79"/>
                <a:gd name="T4" fmla="*/ 12 w 81"/>
                <a:gd name="T5" fmla="*/ 12 h 79"/>
                <a:gd name="T6" fmla="*/ 26 w 81"/>
                <a:gd name="T7" fmla="*/ 2 h 79"/>
                <a:gd name="T8" fmla="*/ 42 w 81"/>
                <a:gd name="T9" fmla="*/ 0 h 79"/>
                <a:gd name="T10" fmla="*/ 58 w 81"/>
                <a:gd name="T11" fmla="*/ 2 h 79"/>
                <a:gd name="T12" fmla="*/ 69 w 81"/>
                <a:gd name="T13" fmla="*/ 12 h 79"/>
                <a:gd name="T14" fmla="*/ 79 w 81"/>
                <a:gd name="T15" fmla="*/ 24 h 79"/>
                <a:gd name="T16" fmla="*/ 81 w 81"/>
                <a:gd name="T17" fmla="*/ 39 h 79"/>
                <a:gd name="T18" fmla="*/ 79 w 81"/>
                <a:gd name="T19" fmla="*/ 55 h 79"/>
                <a:gd name="T20" fmla="*/ 69 w 81"/>
                <a:gd name="T21" fmla="*/ 67 h 79"/>
                <a:gd name="T22" fmla="*/ 58 w 81"/>
                <a:gd name="T23" fmla="*/ 77 h 79"/>
                <a:gd name="T24" fmla="*/ 42 w 81"/>
                <a:gd name="T25" fmla="*/ 79 h 79"/>
                <a:gd name="T26" fmla="*/ 26 w 81"/>
                <a:gd name="T27" fmla="*/ 77 h 79"/>
                <a:gd name="T28" fmla="*/ 12 w 81"/>
                <a:gd name="T29" fmla="*/ 67 h 79"/>
                <a:gd name="T30" fmla="*/ 4 w 81"/>
                <a:gd name="T31" fmla="*/ 55 h 79"/>
                <a:gd name="T32" fmla="*/ 0 w 81"/>
                <a:gd name="T33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9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32" name="Freeform 11"/>
            <p:cNvSpPr>
              <a:spLocks noChangeAspect="1"/>
            </p:cNvSpPr>
            <p:nvPr/>
          </p:nvSpPr>
          <p:spPr bwMode="auto">
            <a:xfrm>
              <a:off x="2029" y="2220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6 h 81"/>
                <a:gd name="T4" fmla="*/ 12 w 81"/>
                <a:gd name="T5" fmla="*/ 12 h 81"/>
                <a:gd name="T6" fmla="*/ 24 w 81"/>
                <a:gd name="T7" fmla="*/ 4 h 81"/>
                <a:gd name="T8" fmla="*/ 40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6 h 81"/>
                <a:gd name="T16" fmla="*/ 81 w 81"/>
                <a:gd name="T17" fmla="*/ 40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5 h 81"/>
                <a:gd name="T32" fmla="*/ 0 w 81"/>
                <a:gd name="T3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1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33" name="Rectangle 12"/>
            <p:cNvSpPr>
              <a:spLocks noChangeAspect="1" noChangeArrowheads="1"/>
            </p:cNvSpPr>
            <p:nvPr/>
          </p:nvSpPr>
          <p:spPr bwMode="auto">
            <a:xfrm>
              <a:off x="1909" y="1253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34" name="Rectangle 13"/>
            <p:cNvSpPr>
              <a:spLocks noChangeAspect="1" noChangeArrowheads="1"/>
            </p:cNvSpPr>
            <p:nvPr/>
          </p:nvSpPr>
          <p:spPr bwMode="auto">
            <a:xfrm>
              <a:off x="1163" y="1832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35" name="Rectangle 14"/>
            <p:cNvSpPr>
              <a:spLocks noChangeAspect="1" noChangeArrowheads="1"/>
            </p:cNvSpPr>
            <p:nvPr/>
          </p:nvSpPr>
          <p:spPr bwMode="auto">
            <a:xfrm>
              <a:off x="1733" y="2122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36" name="Rectangle 15"/>
            <p:cNvSpPr>
              <a:spLocks noChangeAspect="1" noChangeArrowheads="1"/>
            </p:cNvSpPr>
            <p:nvPr/>
          </p:nvSpPr>
          <p:spPr bwMode="auto">
            <a:xfrm>
              <a:off x="1379" y="263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37" name="Rectangle 16"/>
            <p:cNvSpPr>
              <a:spLocks noChangeAspect="1" noChangeArrowheads="1"/>
            </p:cNvSpPr>
            <p:nvPr/>
          </p:nvSpPr>
          <p:spPr bwMode="auto">
            <a:xfrm>
              <a:off x="630" y="1720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38" name="Rectangle 17"/>
            <p:cNvSpPr>
              <a:spLocks noChangeAspect="1" noChangeArrowheads="1"/>
            </p:cNvSpPr>
            <p:nvPr/>
          </p:nvSpPr>
          <p:spPr bwMode="auto">
            <a:xfrm>
              <a:off x="2188" y="2173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39" name="Group 18"/>
          <p:cNvGrpSpPr>
            <a:grpSpLocks noChangeAspect="1"/>
          </p:cNvGrpSpPr>
          <p:nvPr/>
        </p:nvGrpSpPr>
        <p:grpSpPr bwMode="auto">
          <a:xfrm>
            <a:off x="7398965" y="4979988"/>
            <a:ext cx="857250" cy="592137"/>
            <a:chOff x="1515" y="2062"/>
            <a:chExt cx="820" cy="566"/>
          </a:xfrm>
        </p:grpSpPr>
        <p:sp>
          <p:nvSpPr>
            <p:cNvPr id="140" name="Freeform 19"/>
            <p:cNvSpPr>
              <a:spLocks noChangeAspect="1"/>
            </p:cNvSpPr>
            <p:nvPr/>
          </p:nvSpPr>
          <p:spPr bwMode="auto">
            <a:xfrm>
              <a:off x="1515" y="2062"/>
              <a:ext cx="820" cy="343"/>
            </a:xfrm>
            <a:custGeom>
              <a:avLst/>
              <a:gdLst>
                <a:gd name="T0" fmla="*/ 409 w 820"/>
                <a:gd name="T1" fmla="*/ 0 h 343"/>
                <a:gd name="T2" fmla="*/ 467 w 820"/>
                <a:gd name="T3" fmla="*/ 2 h 343"/>
                <a:gd name="T4" fmla="*/ 520 w 820"/>
                <a:gd name="T5" fmla="*/ 8 h 343"/>
                <a:gd name="T6" fmla="*/ 573 w 820"/>
                <a:gd name="T7" fmla="*/ 16 h 343"/>
                <a:gd name="T8" fmla="*/ 623 w 820"/>
                <a:gd name="T9" fmla="*/ 26 h 343"/>
                <a:gd name="T10" fmla="*/ 670 w 820"/>
                <a:gd name="T11" fmla="*/ 40 h 343"/>
                <a:gd name="T12" fmla="*/ 710 w 820"/>
                <a:gd name="T13" fmla="*/ 56 h 343"/>
                <a:gd name="T14" fmla="*/ 745 w 820"/>
                <a:gd name="T15" fmla="*/ 73 h 343"/>
                <a:gd name="T16" fmla="*/ 775 w 820"/>
                <a:gd name="T17" fmla="*/ 93 h 343"/>
                <a:gd name="T18" fmla="*/ 797 w 820"/>
                <a:gd name="T19" fmla="*/ 115 h 343"/>
                <a:gd name="T20" fmla="*/ 812 w 820"/>
                <a:gd name="T21" fmla="*/ 138 h 343"/>
                <a:gd name="T22" fmla="*/ 820 w 820"/>
                <a:gd name="T23" fmla="*/ 160 h 343"/>
                <a:gd name="T24" fmla="*/ 820 w 820"/>
                <a:gd name="T25" fmla="*/ 184 h 343"/>
                <a:gd name="T26" fmla="*/ 812 w 820"/>
                <a:gd name="T27" fmla="*/ 207 h 343"/>
                <a:gd name="T28" fmla="*/ 797 w 820"/>
                <a:gd name="T29" fmla="*/ 229 h 343"/>
                <a:gd name="T30" fmla="*/ 775 w 820"/>
                <a:gd name="T31" fmla="*/ 251 h 343"/>
                <a:gd name="T32" fmla="*/ 745 w 820"/>
                <a:gd name="T33" fmla="*/ 271 h 343"/>
                <a:gd name="T34" fmla="*/ 710 w 820"/>
                <a:gd name="T35" fmla="*/ 290 h 343"/>
                <a:gd name="T36" fmla="*/ 670 w 820"/>
                <a:gd name="T37" fmla="*/ 306 h 343"/>
                <a:gd name="T38" fmla="*/ 623 w 820"/>
                <a:gd name="T39" fmla="*/ 318 h 343"/>
                <a:gd name="T40" fmla="*/ 573 w 820"/>
                <a:gd name="T41" fmla="*/ 330 h 343"/>
                <a:gd name="T42" fmla="*/ 520 w 820"/>
                <a:gd name="T43" fmla="*/ 338 h 343"/>
                <a:gd name="T44" fmla="*/ 467 w 820"/>
                <a:gd name="T45" fmla="*/ 341 h 343"/>
                <a:gd name="T46" fmla="*/ 409 w 820"/>
                <a:gd name="T47" fmla="*/ 343 h 343"/>
                <a:gd name="T48" fmla="*/ 354 w 820"/>
                <a:gd name="T49" fmla="*/ 341 h 343"/>
                <a:gd name="T50" fmla="*/ 299 w 820"/>
                <a:gd name="T51" fmla="*/ 338 h 343"/>
                <a:gd name="T52" fmla="*/ 245 w 820"/>
                <a:gd name="T53" fmla="*/ 330 h 343"/>
                <a:gd name="T54" fmla="*/ 196 w 820"/>
                <a:gd name="T55" fmla="*/ 318 h 343"/>
                <a:gd name="T56" fmla="*/ 150 w 820"/>
                <a:gd name="T57" fmla="*/ 306 h 343"/>
                <a:gd name="T58" fmla="*/ 109 w 820"/>
                <a:gd name="T59" fmla="*/ 290 h 343"/>
                <a:gd name="T60" fmla="*/ 73 w 820"/>
                <a:gd name="T61" fmla="*/ 271 h 343"/>
                <a:gd name="T62" fmla="*/ 44 w 820"/>
                <a:gd name="T63" fmla="*/ 251 h 343"/>
                <a:gd name="T64" fmla="*/ 22 w 820"/>
                <a:gd name="T65" fmla="*/ 229 h 343"/>
                <a:gd name="T66" fmla="*/ 6 w 820"/>
                <a:gd name="T67" fmla="*/ 207 h 343"/>
                <a:gd name="T68" fmla="*/ 0 w 820"/>
                <a:gd name="T69" fmla="*/ 184 h 343"/>
                <a:gd name="T70" fmla="*/ 0 w 820"/>
                <a:gd name="T71" fmla="*/ 160 h 343"/>
                <a:gd name="T72" fmla="*/ 6 w 820"/>
                <a:gd name="T73" fmla="*/ 138 h 343"/>
                <a:gd name="T74" fmla="*/ 22 w 820"/>
                <a:gd name="T75" fmla="*/ 115 h 343"/>
                <a:gd name="T76" fmla="*/ 44 w 820"/>
                <a:gd name="T77" fmla="*/ 93 h 343"/>
                <a:gd name="T78" fmla="*/ 73 w 820"/>
                <a:gd name="T79" fmla="*/ 73 h 343"/>
                <a:gd name="T80" fmla="*/ 109 w 820"/>
                <a:gd name="T81" fmla="*/ 56 h 343"/>
                <a:gd name="T82" fmla="*/ 150 w 820"/>
                <a:gd name="T83" fmla="*/ 40 h 343"/>
                <a:gd name="T84" fmla="*/ 196 w 820"/>
                <a:gd name="T85" fmla="*/ 26 h 343"/>
                <a:gd name="T86" fmla="*/ 245 w 820"/>
                <a:gd name="T87" fmla="*/ 16 h 343"/>
                <a:gd name="T88" fmla="*/ 299 w 820"/>
                <a:gd name="T89" fmla="*/ 8 h 343"/>
                <a:gd name="T90" fmla="*/ 354 w 820"/>
                <a:gd name="T91" fmla="*/ 2 h 343"/>
                <a:gd name="T92" fmla="*/ 409 w 820"/>
                <a:gd name="T93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0" h="343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41" name="Rectangle 20"/>
            <p:cNvSpPr>
              <a:spLocks noChangeAspect="1" noChangeArrowheads="1"/>
            </p:cNvSpPr>
            <p:nvPr/>
          </p:nvSpPr>
          <p:spPr bwMode="auto">
            <a:xfrm>
              <a:off x="1855" y="2394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42" name="Group 21"/>
          <p:cNvGrpSpPr>
            <a:grpSpLocks noChangeAspect="1"/>
          </p:cNvGrpSpPr>
          <p:nvPr/>
        </p:nvGrpSpPr>
        <p:grpSpPr bwMode="auto">
          <a:xfrm>
            <a:off x="6286128" y="4392613"/>
            <a:ext cx="873125" cy="649287"/>
            <a:chOff x="452" y="1501"/>
            <a:chExt cx="834" cy="621"/>
          </a:xfrm>
        </p:grpSpPr>
        <p:sp>
          <p:nvSpPr>
            <p:cNvPr id="143" name="Freeform 22"/>
            <p:cNvSpPr>
              <a:spLocks noChangeAspect="1"/>
            </p:cNvSpPr>
            <p:nvPr/>
          </p:nvSpPr>
          <p:spPr bwMode="auto">
            <a:xfrm>
              <a:off x="452" y="1662"/>
              <a:ext cx="834" cy="460"/>
            </a:xfrm>
            <a:custGeom>
              <a:avLst/>
              <a:gdLst>
                <a:gd name="T0" fmla="*/ 436 w 834"/>
                <a:gd name="T1" fmla="*/ 2 h 460"/>
                <a:gd name="T2" fmla="*/ 494 w 834"/>
                <a:gd name="T3" fmla="*/ 10 h 460"/>
                <a:gd name="T4" fmla="*/ 547 w 834"/>
                <a:gd name="T5" fmla="*/ 20 h 460"/>
                <a:gd name="T6" fmla="*/ 600 w 834"/>
                <a:gd name="T7" fmla="*/ 36 h 460"/>
                <a:gd name="T8" fmla="*/ 650 w 834"/>
                <a:gd name="T9" fmla="*/ 54 h 460"/>
                <a:gd name="T10" fmla="*/ 695 w 834"/>
                <a:gd name="T11" fmla="*/ 77 h 460"/>
                <a:gd name="T12" fmla="*/ 735 w 834"/>
                <a:gd name="T13" fmla="*/ 101 h 460"/>
                <a:gd name="T14" fmla="*/ 768 w 834"/>
                <a:gd name="T15" fmla="*/ 128 h 460"/>
                <a:gd name="T16" fmla="*/ 796 w 834"/>
                <a:gd name="T17" fmla="*/ 158 h 460"/>
                <a:gd name="T18" fmla="*/ 816 w 834"/>
                <a:gd name="T19" fmla="*/ 188 h 460"/>
                <a:gd name="T20" fmla="*/ 830 w 834"/>
                <a:gd name="T21" fmla="*/ 219 h 460"/>
                <a:gd name="T22" fmla="*/ 834 w 834"/>
                <a:gd name="T23" fmla="*/ 251 h 460"/>
                <a:gd name="T24" fmla="*/ 832 w 834"/>
                <a:gd name="T25" fmla="*/ 282 h 460"/>
                <a:gd name="T26" fmla="*/ 820 w 834"/>
                <a:gd name="T27" fmla="*/ 312 h 460"/>
                <a:gd name="T28" fmla="*/ 802 w 834"/>
                <a:gd name="T29" fmla="*/ 339 h 460"/>
                <a:gd name="T30" fmla="*/ 778 w 834"/>
                <a:gd name="T31" fmla="*/ 367 h 460"/>
                <a:gd name="T32" fmla="*/ 745 w 834"/>
                <a:gd name="T33" fmla="*/ 391 h 460"/>
                <a:gd name="T34" fmla="*/ 707 w 834"/>
                <a:gd name="T35" fmla="*/ 412 h 460"/>
                <a:gd name="T36" fmla="*/ 664 w 834"/>
                <a:gd name="T37" fmla="*/ 430 h 460"/>
                <a:gd name="T38" fmla="*/ 616 w 834"/>
                <a:gd name="T39" fmla="*/ 444 h 460"/>
                <a:gd name="T40" fmla="*/ 565 w 834"/>
                <a:gd name="T41" fmla="*/ 454 h 460"/>
                <a:gd name="T42" fmla="*/ 510 w 834"/>
                <a:gd name="T43" fmla="*/ 460 h 460"/>
                <a:gd name="T44" fmla="*/ 454 w 834"/>
                <a:gd name="T45" fmla="*/ 460 h 460"/>
                <a:gd name="T46" fmla="*/ 397 w 834"/>
                <a:gd name="T47" fmla="*/ 458 h 460"/>
                <a:gd name="T48" fmla="*/ 340 w 834"/>
                <a:gd name="T49" fmla="*/ 450 h 460"/>
                <a:gd name="T50" fmla="*/ 284 w 834"/>
                <a:gd name="T51" fmla="*/ 440 h 460"/>
                <a:gd name="T52" fmla="*/ 231 w 834"/>
                <a:gd name="T53" fmla="*/ 424 h 460"/>
                <a:gd name="T54" fmla="*/ 183 w 834"/>
                <a:gd name="T55" fmla="*/ 404 h 460"/>
                <a:gd name="T56" fmla="*/ 138 w 834"/>
                <a:gd name="T57" fmla="*/ 383 h 460"/>
                <a:gd name="T58" fmla="*/ 98 w 834"/>
                <a:gd name="T59" fmla="*/ 359 h 460"/>
                <a:gd name="T60" fmla="*/ 65 w 834"/>
                <a:gd name="T61" fmla="*/ 331 h 460"/>
                <a:gd name="T62" fmla="*/ 37 w 834"/>
                <a:gd name="T63" fmla="*/ 302 h 460"/>
                <a:gd name="T64" fmla="*/ 17 w 834"/>
                <a:gd name="T65" fmla="*/ 272 h 460"/>
                <a:gd name="T66" fmla="*/ 3 w 834"/>
                <a:gd name="T67" fmla="*/ 241 h 460"/>
                <a:gd name="T68" fmla="*/ 0 w 834"/>
                <a:gd name="T69" fmla="*/ 209 h 460"/>
                <a:gd name="T70" fmla="*/ 1 w 834"/>
                <a:gd name="T71" fmla="*/ 178 h 460"/>
                <a:gd name="T72" fmla="*/ 11 w 834"/>
                <a:gd name="T73" fmla="*/ 148 h 460"/>
                <a:gd name="T74" fmla="*/ 29 w 834"/>
                <a:gd name="T75" fmla="*/ 119 h 460"/>
                <a:gd name="T76" fmla="*/ 55 w 834"/>
                <a:gd name="T77" fmla="*/ 93 h 460"/>
                <a:gd name="T78" fmla="*/ 86 w 834"/>
                <a:gd name="T79" fmla="*/ 69 h 460"/>
                <a:gd name="T80" fmla="*/ 124 w 834"/>
                <a:gd name="T81" fmla="*/ 48 h 460"/>
                <a:gd name="T82" fmla="*/ 168 w 834"/>
                <a:gd name="T83" fmla="*/ 30 h 460"/>
                <a:gd name="T84" fmla="*/ 217 w 834"/>
                <a:gd name="T85" fmla="*/ 16 h 460"/>
                <a:gd name="T86" fmla="*/ 268 w 834"/>
                <a:gd name="T87" fmla="*/ 6 h 460"/>
                <a:gd name="T88" fmla="*/ 324 w 834"/>
                <a:gd name="T89" fmla="*/ 0 h 460"/>
                <a:gd name="T90" fmla="*/ 379 w 834"/>
                <a:gd name="T91" fmla="*/ 0 h 460"/>
                <a:gd name="T92" fmla="*/ 436 w 834"/>
                <a:gd name="T93" fmla="*/ 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4" h="46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44" name="Rectangle 23"/>
            <p:cNvSpPr>
              <a:spLocks noChangeAspect="1" noChangeArrowheads="1"/>
            </p:cNvSpPr>
            <p:nvPr/>
          </p:nvSpPr>
          <p:spPr bwMode="auto">
            <a:xfrm>
              <a:off x="943" y="1501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45" name="Group 24"/>
          <p:cNvGrpSpPr>
            <a:grpSpLocks noChangeAspect="1"/>
          </p:cNvGrpSpPr>
          <p:nvPr/>
        </p:nvGrpSpPr>
        <p:grpSpPr bwMode="auto">
          <a:xfrm>
            <a:off x="6078165" y="3890963"/>
            <a:ext cx="2413000" cy="2281237"/>
            <a:chOff x="254" y="1022"/>
            <a:chExt cx="2305" cy="2180"/>
          </a:xfrm>
        </p:grpSpPr>
        <p:sp>
          <p:nvSpPr>
            <p:cNvPr id="146" name="Rectangle 25"/>
            <p:cNvSpPr>
              <a:spLocks noChangeAspect="1" noChangeArrowheads="1"/>
            </p:cNvSpPr>
            <p:nvPr/>
          </p:nvSpPr>
          <p:spPr bwMode="auto">
            <a:xfrm>
              <a:off x="563" y="1148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47" name="Freeform 26"/>
            <p:cNvSpPr>
              <a:spLocks noChangeAspect="1"/>
            </p:cNvSpPr>
            <p:nvPr/>
          </p:nvSpPr>
          <p:spPr bwMode="auto">
            <a:xfrm>
              <a:off x="254" y="1022"/>
              <a:ext cx="2305" cy="2180"/>
            </a:xfrm>
            <a:custGeom>
              <a:avLst/>
              <a:gdLst>
                <a:gd name="T0" fmla="*/ 1245 w 2305"/>
                <a:gd name="T1" fmla="*/ 4 h 2180"/>
                <a:gd name="T2" fmla="*/ 1433 w 2305"/>
                <a:gd name="T3" fmla="*/ 33 h 2180"/>
                <a:gd name="T4" fmla="*/ 1615 w 2305"/>
                <a:gd name="T5" fmla="*/ 90 h 2180"/>
                <a:gd name="T6" fmla="*/ 1781 w 2305"/>
                <a:gd name="T7" fmla="*/ 175 h 2180"/>
                <a:gd name="T8" fmla="*/ 1931 w 2305"/>
                <a:gd name="T9" fmla="*/ 286 h 2180"/>
                <a:gd name="T10" fmla="*/ 2062 w 2305"/>
                <a:gd name="T11" fmla="*/ 420 h 2180"/>
                <a:gd name="T12" fmla="*/ 2166 w 2305"/>
                <a:gd name="T13" fmla="*/ 569 h 2180"/>
                <a:gd name="T14" fmla="*/ 2242 w 2305"/>
                <a:gd name="T15" fmla="*/ 735 h 2180"/>
                <a:gd name="T16" fmla="*/ 2289 w 2305"/>
                <a:gd name="T17" fmla="*/ 908 h 2180"/>
                <a:gd name="T18" fmla="*/ 2305 w 2305"/>
                <a:gd name="T19" fmla="*/ 1088 h 2180"/>
                <a:gd name="T20" fmla="*/ 2289 w 2305"/>
                <a:gd name="T21" fmla="*/ 1267 h 2180"/>
                <a:gd name="T22" fmla="*/ 2243 w 2305"/>
                <a:gd name="T23" fmla="*/ 1443 h 2180"/>
                <a:gd name="T24" fmla="*/ 2166 w 2305"/>
                <a:gd name="T25" fmla="*/ 1606 h 2180"/>
                <a:gd name="T26" fmla="*/ 2064 w 2305"/>
                <a:gd name="T27" fmla="*/ 1758 h 2180"/>
                <a:gd name="T28" fmla="*/ 1935 w 2305"/>
                <a:gd name="T29" fmla="*/ 1890 h 2180"/>
                <a:gd name="T30" fmla="*/ 1785 w 2305"/>
                <a:gd name="T31" fmla="*/ 2002 h 2180"/>
                <a:gd name="T32" fmla="*/ 1617 w 2305"/>
                <a:gd name="T33" fmla="*/ 2087 h 2180"/>
                <a:gd name="T34" fmla="*/ 1437 w 2305"/>
                <a:gd name="T35" fmla="*/ 2146 h 2180"/>
                <a:gd name="T36" fmla="*/ 1249 w 2305"/>
                <a:gd name="T37" fmla="*/ 2176 h 2180"/>
                <a:gd name="T38" fmla="*/ 1059 w 2305"/>
                <a:gd name="T39" fmla="*/ 2176 h 2180"/>
                <a:gd name="T40" fmla="*/ 872 w 2305"/>
                <a:gd name="T41" fmla="*/ 2148 h 2180"/>
                <a:gd name="T42" fmla="*/ 692 w 2305"/>
                <a:gd name="T43" fmla="*/ 2089 h 2180"/>
                <a:gd name="T44" fmla="*/ 524 w 2305"/>
                <a:gd name="T45" fmla="*/ 2004 h 2180"/>
                <a:gd name="T46" fmla="*/ 373 w 2305"/>
                <a:gd name="T47" fmla="*/ 1894 h 2180"/>
                <a:gd name="T48" fmla="*/ 245 w 2305"/>
                <a:gd name="T49" fmla="*/ 1762 h 2180"/>
                <a:gd name="T50" fmla="*/ 140 w 2305"/>
                <a:gd name="T51" fmla="*/ 1610 h 2180"/>
                <a:gd name="T52" fmla="*/ 63 w 2305"/>
                <a:gd name="T53" fmla="*/ 1447 h 2180"/>
                <a:gd name="T54" fmla="*/ 16 w 2305"/>
                <a:gd name="T55" fmla="*/ 1271 h 2180"/>
                <a:gd name="T56" fmla="*/ 0 w 2305"/>
                <a:gd name="T57" fmla="*/ 1092 h 2180"/>
                <a:gd name="T58" fmla="*/ 16 w 2305"/>
                <a:gd name="T59" fmla="*/ 912 h 2180"/>
                <a:gd name="T60" fmla="*/ 63 w 2305"/>
                <a:gd name="T61" fmla="*/ 737 h 2180"/>
                <a:gd name="T62" fmla="*/ 138 w 2305"/>
                <a:gd name="T63" fmla="*/ 573 h 2180"/>
                <a:gd name="T64" fmla="*/ 243 w 2305"/>
                <a:gd name="T65" fmla="*/ 422 h 2180"/>
                <a:gd name="T66" fmla="*/ 371 w 2305"/>
                <a:gd name="T67" fmla="*/ 290 h 2180"/>
                <a:gd name="T68" fmla="*/ 522 w 2305"/>
                <a:gd name="T69" fmla="*/ 179 h 2180"/>
                <a:gd name="T70" fmla="*/ 688 w 2305"/>
                <a:gd name="T71" fmla="*/ 92 h 2180"/>
                <a:gd name="T72" fmla="*/ 868 w 2305"/>
                <a:gd name="T73" fmla="*/ 33 h 2180"/>
                <a:gd name="T74" fmla="*/ 1055 w 2305"/>
                <a:gd name="T75" fmla="*/ 4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5" h="218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48" name="Group 27"/>
          <p:cNvGrpSpPr>
            <a:grpSpLocks noChangeAspect="1"/>
          </p:cNvGrpSpPr>
          <p:nvPr/>
        </p:nvGrpSpPr>
        <p:grpSpPr bwMode="auto">
          <a:xfrm>
            <a:off x="7086228" y="4865688"/>
            <a:ext cx="1187450" cy="1141412"/>
            <a:chOff x="1217" y="1954"/>
            <a:chExt cx="1134" cy="1090"/>
          </a:xfrm>
        </p:grpSpPr>
        <p:sp>
          <p:nvSpPr>
            <p:cNvPr id="149" name="Rectangle 28"/>
            <p:cNvSpPr>
              <a:spLocks noChangeAspect="1" noChangeArrowheads="1"/>
            </p:cNvSpPr>
            <p:nvPr/>
          </p:nvSpPr>
          <p:spPr bwMode="auto">
            <a:xfrm>
              <a:off x="1666" y="2811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50" name="Freeform 29"/>
            <p:cNvSpPr>
              <a:spLocks noChangeAspect="1"/>
            </p:cNvSpPr>
            <p:nvPr/>
          </p:nvSpPr>
          <p:spPr bwMode="auto">
            <a:xfrm>
              <a:off x="1217" y="1954"/>
              <a:ext cx="1134" cy="909"/>
            </a:xfrm>
            <a:custGeom>
              <a:avLst/>
              <a:gdLst>
                <a:gd name="T0" fmla="*/ 371 w 1134"/>
                <a:gd name="T1" fmla="*/ 142 h 909"/>
                <a:gd name="T2" fmla="*/ 430 w 1134"/>
                <a:gd name="T3" fmla="*/ 108 h 909"/>
                <a:gd name="T4" fmla="*/ 492 w 1134"/>
                <a:gd name="T5" fmla="*/ 79 h 909"/>
                <a:gd name="T6" fmla="*/ 551 w 1134"/>
                <a:gd name="T7" fmla="*/ 53 h 909"/>
                <a:gd name="T8" fmla="*/ 614 w 1134"/>
                <a:gd name="T9" fmla="*/ 32 h 909"/>
                <a:gd name="T10" fmla="*/ 674 w 1134"/>
                <a:gd name="T11" fmla="*/ 16 h 909"/>
                <a:gd name="T12" fmla="*/ 735 w 1134"/>
                <a:gd name="T13" fmla="*/ 6 h 909"/>
                <a:gd name="T14" fmla="*/ 792 w 1134"/>
                <a:gd name="T15" fmla="*/ 0 h 909"/>
                <a:gd name="T16" fmla="*/ 848 w 1134"/>
                <a:gd name="T17" fmla="*/ 0 h 909"/>
                <a:gd name="T18" fmla="*/ 899 w 1134"/>
                <a:gd name="T19" fmla="*/ 4 h 909"/>
                <a:gd name="T20" fmla="*/ 946 w 1134"/>
                <a:gd name="T21" fmla="*/ 14 h 909"/>
                <a:gd name="T22" fmla="*/ 990 w 1134"/>
                <a:gd name="T23" fmla="*/ 30 h 909"/>
                <a:gd name="T24" fmla="*/ 1027 w 1134"/>
                <a:gd name="T25" fmla="*/ 51 h 909"/>
                <a:gd name="T26" fmla="*/ 1061 w 1134"/>
                <a:gd name="T27" fmla="*/ 77 h 909"/>
                <a:gd name="T28" fmla="*/ 1089 w 1134"/>
                <a:gd name="T29" fmla="*/ 107 h 909"/>
                <a:gd name="T30" fmla="*/ 1110 w 1134"/>
                <a:gd name="T31" fmla="*/ 140 h 909"/>
                <a:gd name="T32" fmla="*/ 1124 w 1134"/>
                <a:gd name="T33" fmla="*/ 177 h 909"/>
                <a:gd name="T34" fmla="*/ 1132 w 1134"/>
                <a:gd name="T35" fmla="*/ 217 h 909"/>
                <a:gd name="T36" fmla="*/ 1134 w 1134"/>
                <a:gd name="T37" fmla="*/ 260 h 909"/>
                <a:gd name="T38" fmla="*/ 1128 w 1134"/>
                <a:gd name="T39" fmla="*/ 308 h 909"/>
                <a:gd name="T40" fmla="*/ 1118 w 1134"/>
                <a:gd name="T41" fmla="*/ 355 h 909"/>
                <a:gd name="T42" fmla="*/ 1099 w 1134"/>
                <a:gd name="T43" fmla="*/ 402 h 909"/>
                <a:gd name="T44" fmla="*/ 1075 w 1134"/>
                <a:gd name="T45" fmla="*/ 451 h 909"/>
                <a:gd name="T46" fmla="*/ 1045 w 1134"/>
                <a:gd name="T47" fmla="*/ 501 h 909"/>
                <a:gd name="T48" fmla="*/ 1010 w 1134"/>
                <a:gd name="T49" fmla="*/ 550 h 909"/>
                <a:gd name="T50" fmla="*/ 968 w 1134"/>
                <a:gd name="T51" fmla="*/ 597 h 909"/>
                <a:gd name="T52" fmla="*/ 923 w 1134"/>
                <a:gd name="T53" fmla="*/ 643 h 909"/>
                <a:gd name="T54" fmla="*/ 871 w 1134"/>
                <a:gd name="T55" fmla="*/ 688 h 909"/>
                <a:gd name="T56" fmla="*/ 818 w 1134"/>
                <a:gd name="T57" fmla="*/ 727 h 909"/>
                <a:gd name="T58" fmla="*/ 763 w 1134"/>
                <a:gd name="T59" fmla="*/ 765 h 909"/>
                <a:gd name="T60" fmla="*/ 703 w 1134"/>
                <a:gd name="T61" fmla="*/ 800 h 909"/>
                <a:gd name="T62" fmla="*/ 644 w 1134"/>
                <a:gd name="T63" fmla="*/ 830 h 909"/>
                <a:gd name="T64" fmla="*/ 583 w 1134"/>
                <a:gd name="T65" fmla="*/ 855 h 909"/>
                <a:gd name="T66" fmla="*/ 519 w 1134"/>
                <a:gd name="T67" fmla="*/ 877 h 909"/>
                <a:gd name="T68" fmla="*/ 460 w 1134"/>
                <a:gd name="T69" fmla="*/ 893 h 909"/>
                <a:gd name="T70" fmla="*/ 401 w 1134"/>
                <a:gd name="T71" fmla="*/ 903 h 909"/>
                <a:gd name="T72" fmla="*/ 342 w 1134"/>
                <a:gd name="T73" fmla="*/ 909 h 909"/>
                <a:gd name="T74" fmla="*/ 286 w 1134"/>
                <a:gd name="T75" fmla="*/ 909 h 909"/>
                <a:gd name="T76" fmla="*/ 235 w 1134"/>
                <a:gd name="T77" fmla="*/ 905 h 909"/>
                <a:gd name="T78" fmla="*/ 187 w 1134"/>
                <a:gd name="T79" fmla="*/ 893 h 909"/>
                <a:gd name="T80" fmla="*/ 144 w 1134"/>
                <a:gd name="T81" fmla="*/ 877 h 909"/>
                <a:gd name="T82" fmla="*/ 106 w 1134"/>
                <a:gd name="T83" fmla="*/ 857 h 909"/>
                <a:gd name="T84" fmla="*/ 73 w 1134"/>
                <a:gd name="T85" fmla="*/ 832 h 909"/>
                <a:gd name="T86" fmla="*/ 45 w 1134"/>
                <a:gd name="T87" fmla="*/ 802 h 909"/>
                <a:gd name="T88" fmla="*/ 23 w 1134"/>
                <a:gd name="T89" fmla="*/ 769 h 909"/>
                <a:gd name="T90" fmla="*/ 9 w 1134"/>
                <a:gd name="T91" fmla="*/ 731 h 909"/>
                <a:gd name="T92" fmla="*/ 2 w 1134"/>
                <a:gd name="T93" fmla="*/ 690 h 909"/>
                <a:gd name="T94" fmla="*/ 0 w 1134"/>
                <a:gd name="T95" fmla="*/ 647 h 909"/>
                <a:gd name="T96" fmla="*/ 5 w 1134"/>
                <a:gd name="T97" fmla="*/ 601 h 909"/>
                <a:gd name="T98" fmla="*/ 15 w 1134"/>
                <a:gd name="T99" fmla="*/ 554 h 909"/>
                <a:gd name="T100" fmla="*/ 35 w 1134"/>
                <a:gd name="T101" fmla="*/ 505 h 909"/>
                <a:gd name="T102" fmla="*/ 59 w 1134"/>
                <a:gd name="T103" fmla="*/ 455 h 909"/>
                <a:gd name="T104" fmla="*/ 88 w 1134"/>
                <a:gd name="T105" fmla="*/ 406 h 909"/>
                <a:gd name="T106" fmla="*/ 124 w 1134"/>
                <a:gd name="T107" fmla="*/ 359 h 909"/>
                <a:gd name="T108" fmla="*/ 166 w 1134"/>
                <a:gd name="T109" fmla="*/ 311 h 909"/>
                <a:gd name="T110" fmla="*/ 211 w 1134"/>
                <a:gd name="T111" fmla="*/ 264 h 909"/>
                <a:gd name="T112" fmla="*/ 262 w 1134"/>
                <a:gd name="T113" fmla="*/ 221 h 909"/>
                <a:gd name="T114" fmla="*/ 316 w 1134"/>
                <a:gd name="T115" fmla="*/ 179 h 909"/>
                <a:gd name="T116" fmla="*/ 371 w 1134"/>
                <a:gd name="T117" fmla="*/ 14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4" h="909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51" name="Group 30"/>
          <p:cNvGrpSpPr>
            <a:grpSpLocks noChangeAspect="1"/>
          </p:cNvGrpSpPr>
          <p:nvPr/>
        </p:nvGrpSpPr>
        <p:grpSpPr bwMode="auto">
          <a:xfrm>
            <a:off x="7060828" y="4089400"/>
            <a:ext cx="1274762" cy="2041525"/>
            <a:chOff x="1193" y="1212"/>
            <a:chExt cx="1218" cy="1950"/>
          </a:xfrm>
        </p:grpSpPr>
        <p:sp>
          <p:nvSpPr>
            <p:cNvPr id="152" name="Rectangle 31"/>
            <p:cNvSpPr>
              <a:spLocks noChangeAspect="1" noChangeArrowheads="1"/>
            </p:cNvSpPr>
            <p:nvPr/>
          </p:nvSpPr>
          <p:spPr bwMode="auto">
            <a:xfrm>
              <a:off x="1603" y="1212"/>
              <a:ext cx="10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53" name="Freeform 32"/>
            <p:cNvSpPr>
              <a:spLocks noChangeAspect="1"/>
            </p:cNvSpPr>
            <p:nvPr/>
          </p:nvSpPr>
          <p:spPr bwMode="auto">
            <a:xfrm>
              <a:off x="1193" y="1246"/>
              <a:ext cx="1218" cy="1916"/>
            </a:xfrm>
            <a:custGeom>
              <a:avLst/>
              <a:gdLst>
                <a:gd name="T0" fmla="*/ 87 w 1218"/>
                <a:gd name="T1" fmla="*/ 724 h 1916"/>
                <a:gd name="T2" fmla="*/ 148 w 1218"/>
                <a:gd name="T3" fmla="*/ 566 h 1916"/>
                <a:gd name="T4" fmla="*/ 225 w 1218"/>
                <a:gd name="T5" fmla="*/ 420 h 1916"/>
                <a:gd name="T6" fmla="*/ 312 w 1218"/>
                <a:gd name="T7" fmla="*/ 290 h 1916"/>
                <a:gd name="T8" fmla="*/ 409 w 1218"/>
                <a:gd name="T9" fmla="*/ 182 h 1916"/>
                <a:gd name="T10" fmla="*/ 514 w 1218"/>
                <a:gd name="T11" fmla="*/ 97 h 1916"/>
                <a:gd name="T12" fmla="*/ 619 w 1218"/>
                <a:gd name="T13" fmla="*/ 38 h 1916"/>
                <a:gd name="T14" fmla="*/ 725 w 1218"/>
                <a:gd name="T15" fmla="*/ 6 h 1916"/>
                <a:gd name="T16" fmla="*/ 826 w 1218"/>
                <a:gd name="T17" fmla="*/ 4 h 1916"/>
                <a:gd name="T18" fmla="*/ 923 w 1218"/>
                <a:gd name="T19" fmla="*/ 30 h 1916"/>
                <a:gd name="T20" fmla="*/ 1008 w 1218"/>
                <a:gd name="T21" fmla="*/ 85 h 1916"/>
                <a:gd name="T22" fmla="*/ 1081 w 1218"/>
                <a:gd name="T23" fmla="*/ 168 h 1916"/>
                <a:gd name="T24" fmla="*/ 1142 w 1218"/>
                <a:gd name="T25" fmla="*/ 272 h 1916"/>
                <a:gd name="T26" fmla="*/ 1184 w 1218"/>
                <a:gd name="T27" fmla="*/ 399 h 1916"/>
                <a:gd name="T28" fmla="*/ 1212 w 1218"/>
                <a:gd name="T29" fmla="*/ 543 h 1916"/>
                <a:gd name="T30" fmla="*/ 1218 w 1218"/>
                <a:gd name="T31" fmla="*/ 698 h 1916"/>
                <a:gd name="T32" fmla="*/ 1208 w 1218"/>
                <a:gd name="T33" fmla="*/ 862 h 1916"/>
                <a:gd name="T34" fmla="*/ 1178 w 1218"/>
                <a:gd name="T35" fmla="*/ 1029 h 1916"/>
                <a:gd name="T36" fmla="*/ 1133 w 1218"/>
                <a:gd name="T37" fmla="*/ 1193 h 1916"/>
                <a:gd name="T38" fmla="*/ 1069 w 1218"/>
                <a:gd name="T39" fmla="*/ 1351 h 1916"/>
                <a:gd name="T40" fmla="*/ 992 w 1218"/>
                <a:gd name="T41" fmla="*/ 1496 h 1916"/>
                <a:gd name="T42" fmla="*/ 905 w 1218"/>
                <a:gd name="T43" fmla="*/ 1627 h 1916"/>
                <a:gd name="T44" fmla="*/ 808 w 1218"/>
                <a:gd name="T45" fmla="*/ 1735 h 1916"/>
                <a:gd name="T46" fmla="*/ 706 w 1218"/>
                <a:gd name="T47" fmla="*/ 1820 h 1916"/>
                <a:gd name="T48" fmla="*/ 599 w 1218"/>
                <a:gd name="T49" fmla="*/ 1879 h 1916"/>
                <a:gd name="T50" fmla="*/ 494 w 1218"/>
                <a:gd name="T51" fmla="*/ 1910 h 1916"/>
                <a:gd name="T52" fmla="*/ 391 w 1218"/>
                <a:gd name="T53" fmla="*/ 1912 h 1916"/>
                <a:gd name="T54" fmla="*/ 296 w 1218"/>
                <a:gd name="T55" fmla="*/ 1887 h 1916"/>
                <a:gd name="T56" fmla="*/ 209 w 1218"/>
                <a:gd name="T57" fmla="*/ 1832 h 1916"/>
                <a:gd name="T58" fmla="*/ 136 w 1218"/>
                <a:gd name="T59" fmla="*/ 1751 h 1916"/>
                <a:gd name="T60" fmla="*/ 77 w 1218"/>
                <a:gd name="T61" fmla="*/ 1644 h 1916"/>
                <a:gd name="T62" fmla="*/ 33 w 1218"/>
                <a:gd name="T63" fmla="*/ 1518 h 1916"/>
                <a:gd name="T64" fmla="*/ 8 w 1218"/>
                <a:gd name="T65" fmla="*/ 1374 h 1916"/>
                <a:gd name="T66" fmla="*/ 0 w 1218"/>
                <a:gd name="T67" fmla="*/ 1219 h 1916"/>
                <a:gd name="T68" fmla="*/ 12 w 1218"/>
                <a:gd name="T69" fmla="*/ 1055 h 1916"/>
                <a:gd name="T70" fmla="*/ 39 w 1218"/>
                <a:gd name="T71" fmla="*/ 887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8" h="1916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54" name="Text Box 33"/>
          <p:cNvSpPr txBox="1">
            <a:spLocks noChangeArrowheads="1"/>
          </p:cNvSpPr>
          <p:nvPr/>
        </p:nvSpPr>
        <p:spPr bwMode="auto">
          <a:xfrm>
            <a:off x="3186931" y="21336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mtClean="0">
                <a:solidFill>
                  <a:srgbClr val="0000CC"/>
                </a:solidFill>
                <a:latin typeface="Arial" charset="0"/>
                <a:ea typeface="굴림" charset="-127"/>
              </a:rPr>
              <a:t>MIN</a:t>
            </a:r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5366965" y="2133600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mtClean="0">
                <a:solidFill>
                  <a:srgbClr val="0000CC"/>
                </a:solidFill>
                <a:latin typeface="Arial" charset="0"/>
                <a:ea typeface="굴림" charset="-127"/>
              </a:rPr>
              <a:t>MAX</a:t>
            </a:r>
          </a:p>
        </p:txBody>
      </p:sp>
      <p:grpSp>
        <p:nvGrpSpPr>
          <p:cNvPr id="156" name="Group 35"/>
          <p:cNvGrpSpPr>
            <a:grpSpLocks noChangeAspect="1"/>
          </p:cNvGrpSpPr>
          <p:nvPr/>
        </p:nvGrpSpPr>
        <p:grpSpPr bwMode="auto">
          <a:xfrm>
            <a:off x="753294" y="4044950"/>
            <a:ext cx="1978025" cy="1795463"/>
            <a:chOff x="438" y="1309"/>
            <a:chExt cx="1937" cy="1757"/>
          </a:xfrm>
        </p:grpSpPr>
        <p:sp>
          <p:nvSpPr>
            <p:cNvPr id="157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58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59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60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61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62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63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64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65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66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67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68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69" name="Group 48"/>
          <p:cNvGrpSpPr>
            <a:grpSpLocks noChangeAspect="1"/>
          </p:cNvGrpSpPr>
          <p:nvPr/>
        </p:nvGrpSpPr>
        <p:grpSpPr bwMode="auto">
          <a:xfrm>
            <a:off x="1875656" y="4951413"/>
            <a:ext cx="917575" cy="617537"/>
            <a:chOff x="1537" y="2197"/>
            <a:chExt cx="898" cy="604"/>
          </a:xfrm>
        </p:grpSpPr>
        <p:sp>
          <p:nvSpPr>
            <p:cNvPr id="170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71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72" name="Group 51"/>
          <p:cNvGrpSpPr>
            <a:grpSpLocks noChangeAspect="1"/>
          </p:cNvGrpSpPr>
          <p:nvPr/>
        </p:nvGrpSpPr>
        <p:grpSpPr bwMode="auto">
          <a:xfrm>
            <a:off x="692969" y="4322763"/>
            <a:ext cx="1035050" cy="582612"/>
            <a:chOff x="380" y="1581"/>
            <a:chExt cx="1012" cy="570"/>
          </a:xfrm>
        </p:grpSpPr>
        <p:sp>
          <p:nvSpPr>
            <p:cNvPr id="173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74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75" name="Group 54"/>
          <p:cNvGrpSpPr>
            <a:grpSpLocks noChangeAspect="1"/>
          </p:cNvGrpSpPr>
          <p:nvPr/>
        </p:nvGrpSpPr>
        <p:grpSpPr bwMode="auto">
          <a:xfrm>
            <a:off x="467544" y="3886200"/>
            <a:ext cx="2578100" cy="2286000"/>
            <a:chOff x="159" y="1154"/>
            <a:chExt cx="2523" cy="2237"/>
          </a:xfrm>
        </p:grpSpPr>
        <p:sp>
          <p:nvSpPr>
            <p:cNvPr id="176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77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78" name="Group 57"/>
          <p:cNvGrpSpPr>
            <a:grpSpLocks noChangeAspect="1"/>
          </p:cNvGrpSpPr>
          <p:nvPr/>
        </p:nvGrpSpPr>
        <p:grpSpPr bwMode="auto">
          <a:xfrm>
            <a:off x="1464494" y="4837113"/>
            <a:ext cx="1357312" cy="1052512"/>
            <a:chOff x="1135" y="2084"/>
            <a:chExt cx="1328" cy="1030"/>
          </a:xfrm>
        </p:grpSpPr>
        <p:sp>
          <p:nvSpPr>
            <p:cNvPr id="179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80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81" name="Group 60"/>
          <p:cNvGrpSpPr>
            <a:grpSpLocks noChangeAspect="1"/>
          </p:cNvGrpSpPr>
          <p:nvPr/>
        </p:nvGrpSpPr>
        <p:grpSpPr bwMode="auto">
          <a:xfrm>
            <a:off x="496119" y="4168775"/>
            <a:ext cx="2432050" cy="1789113"/>
            <a:chOff x="187" y="1430"/>
            <a:chExt cx="2380" cy="1751"/>
          </a:xfrm>
        </p:grpSpPr>
        <p:sp>
          <p:nvSpPr>
            <p:cNvPr id="182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83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84" name="Group 63"/>
          <p:cNvGrpSpPr>
            <a:grpSpLocks noChangeAspect="1"/>
          </p:cNvGrpSpPr>
          <p:nvPr/>
        </p:nvGrpSpPr>
        <p:grpSpPr bwMode="auto">
          <a:xfrm>
            <a:off x="6232153" y="1452563"/>
            <a:ext cx="1979612" cy="1797050"/>
            <a:chOff x="383" y="1437"/>
            <a:chExt cx="1902" cy="1727"/>
          </a:xfrm>
        </p:grpSpPr>
        <p:sp>
          <p:nvSpPr>
            <p:cNvPr id="185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6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7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8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9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0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1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7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92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93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94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95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196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197" name="Group 76"/>
          <p:cNvGrpSpPr>
            <a:grpSpLocks noChangeAspect="1"/>
          </p:cNvGrpSpPr>
          <p:nvPr/>
        </p:nvGrpSpPr>
        <p:grpSpPr bwMode="auto">
          <a:xfrm>
            <a:off x="7359278" y="2360613"/>
            <a:ext cx="919162" cy="617537"/>
            <a:chOff x="1465" y="2309"/>
            <a:chExt cx="883" cy="594"/>
          </a:xfrm>
        </p:grpSpPr>
        <p:sp>
          <p:nvSpPr>
            <p:cNvPr id="198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9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00" name="Group 79"/>
          <p:cNvGrpSpPr>
            <a:grpSpLocks noChangeAspect="1"/>
          </p:cNvGrpSpPr>
          <p:nvPr/>
        </p:nvGrpSpPr>
        <p:grpSpPr bwMode="auto">
          <a:xfrm>
            <a:off x="6175003" y="1730375"/>
            <a:ext cx="1036637" cy="584200"/>
            <a:chOff x="328" y="1704"/>
            <a:chExt cx="995" cy="561"/>
          </a:xfrm>
        </p:grpSpPr>
        <p:sp>
          <p:nvSpPr>
            <p:cNvPr id="201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02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03" name="Group 82"/>
          <p:cNvGrpSpPr>
            <a:grpSpLocks noChangeAspect="1"/>
          </p:cNvGrpSpPr>
          <p:nvPr/>
        </p:nvGrpSpPr>
        <p:grpSpPr bwMode="auto">
          <a:xfrm>
            <a:off x="5949578" y="1293813"/>
            <a:ext cx="2582862" cy="2287587"/>
            <a:chOff x="111" y="1285"/>
            <a:chExt cx="2481" cy="2197"/>
          </a:xfrm>
        </p:grpSpPr>
        <p:sp>
          <p:nvSpPr>
            <p:cNvPr id="204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05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206" name="Group 85"/>
          <p:cNvGrpSpPr>
            <a:grpSpLocks noChangeAspect="1"/>
          </p:cNvGrpSpPr>
          <p:nvPr/>
        </p:nvGrpSpPr>
        <p:grpSpPr bwMode="auto">
          <a:xfrm>
            <a:off x="6948115" y="2211388"/>
            <a:ext cx="1416050" cy="1084262"/>
            <a:chOff x="1070" y="2167"/>
            <a:chExt cx="1361" cy="1041"/>
          </a:xfrm>
        </p:grpSpPr>
        <p:sp>
          <p:nvSpPr>
            <p:cNvPr id="207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08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209" name="Group 88"/>
          <p:cNvGrpSpPr>
            <a:grpSpLocks noChangeAspect="1"/>
          </p:cNvGrpSpPr>
          <p:nvPr/>
        </p:nvGrpSpPr>
        <p:grpSpPr bwMode="auto">
          <a:xfrm>
            <a:off x="6117853" y="1384300"/>
            <a:ext cx="1905000" cy="996950"/>
            <a:chOff x="272" y="1372"/>
            <a:chExt cx="1831" cy="958"/>
          </a:xfrm>
        </p:grpSpPr>
        <p:sp>
          <p:nvSpPr>
            <p:cNvPr id="210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11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212" name="Group 91"/>
          <p:cNvGrpSpPr>
            <a:grpSpLocks noChangeAspect="1"/>
          </p:cNvGrpSpPr>
          <p:nvPr/>
        </p:nvGrpSpPr>
        <p:grpSpPr bwMode="auto">
          <a:xfrm>
            <a:off x="808856" y="1362075"/>
            <a:ext cx="1990725" cy="1806575"/>
            <a:chOff x="471" y="1117"/>
            <a:chExt cx="1935" cy="1755"/>
          </a:xfrm>
        </p:grpSpPr>
        <p:sp>
          <p:nvSpPr>
            <p:cNvPr id="213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4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5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6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7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8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9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9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20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21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22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98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23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24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000000"/>
                  </a:solidFill>
                  <a:latin typeface="Times New Roman" pitchFamily="18" charset="0"/>
                  <a:ea typeface="굴림" charset="-127"/>
                </a:rPr>
                <a:t>6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25" name="Group 104"/>
          <p:cNvGrpSpPr>
            <a:grpSpLocks noChangeAspect="1"/>
          </p:cNvGrpSpPr>
          <p:nvPr/>
        </p:nvGrpSpPr>
        <p:grpSpPr bwMode="auto">
          <a:xfrm>
            <a:off x="1940744" y="2070100"/>
            <a:ext cx="923925" cy="592138"/>
            <a:chOff x="1572" y="1805"/>
            <a:chExt cx="897" cy="575"/>
          </a:xfrm>
        </p:grpSpPr>
        <p:sp>
          <p:nvSpPr>
            <p:cNvPr id="226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27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1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28" name="Group 107"/>
          <p:cNvGrpSpPr>
            <a:grpSpLocks noChangeAspect="1"/>
          </p:cNvGrpSpPr>
          <p:nvPr/>
        </p:nvGrpSpPr>
        <p:grpSpPr bwMode="auto">
          <a:xfrm>
            <a:off x="664394" y="1825625"/>
            <a:ext cx="1125537" cy="742950"/>
            <a:chOff x="332" y="1568"/>
            <a:chExt cx="1093" cy="721"/>
          </a:xfrm>
        </p:grpSpPr>
        <p:sp>
          <p:nvSpPr>
            <p:cNvPr id="229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30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2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31" name="Group 110"/>
          <p:cNvGrpSpPr>
            <a:grpSpLocks noChangeAspect="1"/>
          </p:cNvGrpSpPr>
          <p:nvPr/>
        </p:nvGrpSpPr>
        <p:grpSpPr bwMode="auto">
          <a:xfrm>
            <a:off x="612006" y="1555750"/>
            <a:ext cx="2382838" cy="1358900"/>
            <a:chOff x="280" y="1305"/>
            <a:chExt cx="2315" cy="1321"/>
          </a:xfrm>
        </p:grpSpPr>
        <p:sp>
          <p:nvSpPr>
            <p:cNvPr id="232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33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3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34" name="Group 113"/>
          <p:cNvGrpSpPr>
            <a:grpSpLocks noChangeAspect="1"/>
          </p:cNvGrpSpPr>
          <p:nvPr/>
        </p:nvGrpSpPr>
        <p:grpSpPr bwMode="auto">
          <a:xfrm>
            <a:off x="570731" y="1477963"/>
            <a:ext cx="2462213" cy="1887537"/>
            <a:chOff x="241" y="1229"/>
            <a:chExt cx="2391" cy="1834"/>
          </a:xfrm>
        </p:grpSpPr>
        <p:sp>
          <p:nvSpPr>
            <p:cNvPr id="235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36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4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</p:grpSp>
      <p:grpSp>
        <p:nvGrpSpPr>
          <p:cNvPr id="237" name="Group 116"/>
          <p:cNvGrpSpPr>
            <a:grpSpLocks noChangeAspect="1"/>
          </p:cNvGrpSpPr>
          <p:nvPr/>
        </p:nvGrpSpPr>
        <p:grpSpPr bwMode="auto">
          <a:xfrm>
            <a:off x="523106" y="1216025"/>
            <a:ext cx="2595563" cy="2289175"/>
            <a:chOff x="194" y="975"/>
            <a:chExt cx="2522" cy="2224"/>
          </a:xfrm>
        </p:grpSpPr>
        <p:sp>
          <p:nvSpPr>
            <p:cNvPr id="238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09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mtClean="0">
                  <a:solidFill>
                    <a:srgbClr val="FF0000"/>
                  </a:solidFill>
                  <a:latin typeface="Arial" charset="0"/>
                  <a:ea typeface="굴림" charset="-127"/>
                </a:rPr>
                <a:t>5</a:t>
              </a:r>
              <a:endParaRPr kumimoji="0" lang="en-US" altLang="ko-KR" smtClean="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39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kumimoji="0" lang="ko-KR" altLang="en-US" sz="1400" smtClean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복잡도 분석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1052736"/>
            <a:ext cx="80565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문제점 및 한계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76313"/>
            <a:ext cx="8313737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4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67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3135999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27041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 분석의 개념과 종류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-Means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(k-Means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밀도기반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(Density-Based Clustering)</a:t>
            </a:r>
          </a:p>
        </p:txBody>
      </p:sp>
    </p:spTree>
    <p:extLst>
      <p:ext uri="{BB962C8B-B14F-4D97-AF65-F5344CB8AC3E}">
        <p14:creationId xmlns:p14="http://schemas.microsoft.com/office/powerpoint/2010/main" val="263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67083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 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대표적 밀도기반 군집화 알고리즘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4913"/>
            <a:ext cx="8554321" cy="38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3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DBSCAN: Core, Border, and Noise Points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41" y="980727"/>
            <a:ext cx="6828619" cy="539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군집화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(Clustering)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종류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28334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군집화란 클러스터의 집합</a:t>
            </a:r>
            <a:r>
              <a:rPr lang="en-US" altLang="ko-KR" sz="2000" b="0" dirty="0" smtClean="0">
                <a:ea typeface="HY헤드라인M" pitchFamily="18" charset="-127"/>
              </a:rPr>
              <a:t>(a set of clusters)</a:t>
            </a:r>
            <a:r>
              <a:rPr lang="ko-KR" altLang="en-US" sz="2000" b="0" dirty="0" smtClean="0">
                <a:ea typeface="HY헤드라인M" pitchFamily="18" charset="-127"/>
              </a:rPr>
              <a:t>을 구하는 작업이다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군집화는 크게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분할 군집화</a:t>
            </a:r>
            <a:r>
              <a:rPr lang="ko-KR" altLang="en-US" sz="2000" b="0" dirty="0" smtClean="0">
                <a:ea typeface="HY헤드라인M" pitchFamily="18" charset="-127"/>
              </a:rPr>
              <a:t>와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계층 군집화</a:t>
            </a:r>
            <a:r>
              <a:rPr lang="ko-KR" altLang="en-US" sz="2000" b="0" dirty="0" smtClean="0">
                <a:ea typeface="HY헤드라인M" pitchFamily="18" charset="-127"/>
              </a:rPr>
              <a:t>로 나눌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분할 군집화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en-US" altLang="ko-KR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Partitional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 Clustering):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데이터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객체들을 중복이 없는 부분집합으로 나눈다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Clustering):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계층 </a:t>
            </a: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트리에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의해 구성되며 하위 군집을 상위 군집이 포함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(nest)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하는 구조이다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13325"/>
            <a:ext cx="4609207" cy="263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알고리즘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057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먼저</a:t>
            </a:r>
            <a:r>
              <a:rPr lang="en-US" altLang="ko-KR" sz="2000" b="0" dirty="0" smtClean="0">
                <a:ea typeface="HY헤드라인M" pitchFamily="18" charset="-127"/>
              </a:rPr>
              <a:t>, noise points</a:t>
            </a:r>
            <a:r>
              <a:rPr lang="ko-KR" altLang="en-US" sz="2000" b="0" dirty="0" smtClean="0">
                <a:ea typeface="HY헤드라인M" pitchFamily="18" charset="-127"/>
              </a:rPr>
              <a:t>를 제거한다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나머지 </a:t>
            </a:r>
            <a:r>
              <a:rPr lang="en-US" altLang="ko-KR" sz="2000" b="0" dirty="0" smtClean="0">
                <a:ea typeface="HY헤드라인M" pitchFamily="18" charset="-127"/>
              </a:rPr>
              <a:t>points</a:t>
            </a:r>
            <a:r>
              <a:rPr lang="ko-KR" altLang="en-US" sz="2000" b="0" dirty="0" smtClean="0">
                <a:ea typeface="HY헤드라인M" pitchFamily="18" charset="-127"/>
              </a:rPr>
              <a:t>를 대상으로 밀도기반 군집화를 수행한다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712" y="2060848"/>
            <a:ext cx="7467600" cy="3992563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7097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예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제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– Core, Border, and Noise Points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0" y="1052736"/>
            <a:ext cx="861372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4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7097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 잘 동작하는 경우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3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141314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2052"/>
          <p:cNvSpPr txBox="1">
            <a:spLocks noChangeArrowheads="1"/>
          </p:cNvSpPr>
          <p:nvPr/>
        </p:nvSpPr>
        <p:spPr bwMode="auto">
          <a:xfrm>
            <a:off x="1331912" y="4429027"/>
            <a:ext cx="251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Original Points</a:t>
            </a:r>
          </a:p>
        </p:txBody>
      </p:sp>
      <p:grpSp>
        <p:nvGrpSpPr>
          <p:cNvPr id="15" name="Group 2053"/>
          <p:cNvGrpSpPr>
            <a:grpSpLocks/>
          </p:cNvGrpSpPr>
          <p:nvPr/>
        </p:nvGrpSpPr>
        <p:grpSpPr bwMode="auto">
          <a:xfrm>
            <a:off x="4308475" y="1065114"/>
            <a:ext cx="4872037" cy="3735387"/>
            <a:chOff x="2691" y="633"/>
            <a:chExt cx="3069" cy="2353"/>
          </a:xfrm>
        </p:grpSpPr>
        <p:pic>
          <p:nvPicPr>
            <p:cNvPr id="16" name="Picture 205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2055"/>
            <p:cNvSpPr txBox="1">
              <a:spLocks noChangeArrowheads="1"/>
            </p:cNvSpPr>
            <p:nvPr/>
          </p:nvSpPr>
          <p:spPr bwMode="auto">
            <a:xfrm>
              <a:off x="3552" y="2755"/>
              <a:ext cx="15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ko-KR" sz="1800" dirty="0" smtClean="0">
                  <a:solidFill>
                    <a:srgbClr val="000000"/>
                  </a:solidFill>
                  <a:ea typeface="굴림" charset="-127"/>
                </a:rPr>
                <a:t>Clusters</a:t>
              </a:r>
            </a:p>
          </p:txBody>
        </p:sp>
      </p:grpSp>
      <p:sp>
        <p:nvSpPr>
          <p:cNvPr id="18" name="Text Box 2056"/>
          <p:cNvSpPr txBox="1">
            <a:spLocks noChangeArrowheads="1"/>
          </p:cNvSpPr>
          <p:nvPr/>
        </p:nvSpPr>
        <p:spPr bwMode="auto">
          <a:xfrm>
            <a:off x="1027112" y="5241826"/>
            <a:ext cx="66294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 Resistant to Noise</a:t>
            </a:r>
          </a:p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 Can handle clusters of different shapes and sizes</a:t>
            </a:r>
          </a:p>
        </p:txBody>
      </p:sp>
    </p:spTree>
    <p:extLst>
      <p:ext uri="{BB962C8B-B14F-4D97-AF65-F5344CB8AC3E}">
        <p14:creationId xmlns:p14="http://schemas.microsoft.com/office/powerpoint/2010/main" val="8283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7097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 잘 동작하지 않는 경우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066800" y="38862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Original Points</a:t>
            </a:r>
          </a:p>
        </p:txBody>
      </p:sp>
      <p:pic>
        <p:nvPicPr>
          <p:cNvPr id="25" name="Picture 5" descr="fish_clus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4648200" y="1066800"/>
          <a:ext cx="3363913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2" r:id="rId5" imgW="4686706" imgH="3177815" progId="MSPhotoEd.3">
                  <p:embed/>
                </p:oleObj>
              </mc:Choice>
              <mc:Fallback>
                <p:oleObj r:id="rId5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066800"/>
                        <a:ext cx="3363913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4800600" y="3352800"/>
            <a:ext cx="251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 b="0" smtClean="0">
                <a:solidFill>
                  <a:srgbClr val="000000"/>
                </a:solidFill>
                <a:latin typeface="Times New Roman" pitchFamily="18" charset="0"/>
                <a:ea typeface="굴림" charset="-127"/>
                <a:cs typeface="Times New Roman" pitchFamily="18" charset="0"/>
              </a:rPr>
              <a:t>(MinPts=4, Eps=9.75).</a:t>
            </a:r>
            <a:r>
              <a:rPr kumimoji="0" lang="en-US" altLang="ko-KR" sz="900" b="0" smtClean="0">
                <a:solidFill>
                  <a:srgbClr val="000000"/>
                </a:solidFill>
                <a:latin typeface="Times New Roman" pitchFamily="18" charset="0"/>
                <a:ea typeface="굴림" charset="-127"/>
                <a:cs typeface="Times New Roman" pitchFamily="18" charset="0"/>
              </a:rPr>
              <a:t> </a:t>
            </a:r>
            <a:endParaRPr kumimoji="0" lang="en-US" altLang="ko-KR" sz="2400" b="0" smtClean="0">
              <a:solidFill>
                <a:srgbClr val="000000"/>
              </a:solidFill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graphicFrame>
        <p:nvGraphicFramePr>
          <p:cNvPr id="28" name="Object 10"/>
          <p:cNvGraphicFramePr>
            <a:graphicFrameLocks noChangeAspect="1"/>
          </p:cNvGraphicFramePr>
          <p:nvPr/>
        </p:nvGraphicFramePr>
        <p:xfrm>
          <a:off x="4724400" y="3733800"/>
          <a:ext cx="3363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3" r:id="rId7" imgW="4686706" imgH="3177815" progId="MSPhotoEd.3">
                  <p:embed/>
                </p:oleObj>
              </mc:Choice>
              <mc:Fallback>
                <p:oleObj r:id="rId7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3800"/>
                        <a:ext cx="336391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4724400" y="6019800"/>
            <a:ext cx="251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 b="0" smtClean="0">
                <a:solidFill>
                  <a:srgbClr val="000000"/>
                </a:solidFill>
                <a:latin typeface="Times New Roman" pitchFamily="18" charset="0"/>
                <a:ea typeface="굴림" charset="-127"/>
                <a:cs typeface="Times New Roman" pitchFamily="18" charset="0"/>
              </a:rPr>
              <a:t> (MinPts=4, Eps=9.92)</a:t>
            </a: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571500" y="4985545"/>
            <a:ext cx="35052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 Varying densities</a:t>
            </a:r>
          </a:p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en-US" altLang="ko-KR" sz="1800" smtClean="0">
                <a:solidFill>
                  <a:srgbClr val="000000"/>
                </a:solidFill>
                <a:ea typeface="굴림" charset="-127"/>
              </a:rPr>
              <a:t>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9989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DBSCAN: EPS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와 </a:t>
            </a: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MinPts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결정방법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60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기본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아이디어</a:t>
            </a:r>
            <a:r>
              <a:rPr lang="en-US" altLang="ko-KR" sz="2000" b="0" dirty="0" smtClean="0">
                <a:ea typeface="HY헤드라인M" pitchFamily="18" charset="-127"/>
              </a:rPr>
              <a:t>: </a:t>
            </a:r>
            <a:r>
              <a:rPr lang="ko-KR" altLang="en-US" sz="2000" b="0" dirty="0" smtClean="0">
                <a:ea typeface="HY헤드라인M" pitchFamily="18" charset="-127"/>
              </a:rPr>
              <a:t>클러스터내의 각 점들에 대해서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해당 점의 </a:t>
            </a:r>
            <a:r>
              <a:rPr lang="en-US" altLang="ko-KR" sz="2000" b="0" dirty="0" smtClean="0">
                <a:ea typeface="HY헤드라인M" pitchFamily="18" charset="-127"/>
              </a:rPr>
              <a:t>k</a:t>
            </a:r>
            <a:r>
              <a:rPr lang="ko-KR" altLang="en-US" sz="2000" b="0" dirty="0" smtClean="0">
                <a:ea typeface="HY헤드라인M" pitchFamily="18" charset="-127"/>
              </a:rPr>
              <a:t>번째 인접 이웃</a:t>
            </a:r>
            <a:r>
              <a:rPr lang="en-US" altLang="ko-KR" sz="2000" b="0" dirty="0" smtClean="0">
                <a:ea typeface="HY헤드라인M" pitchFamily="18" charset="-127"/>
              </a:rPr>
              <a:t>(k-</a:t>
            </a:r>
            <a:r>
              <a:rPr lang="en-US" altLang="ko-KR" sz="2000" b="0" dirty="0" err="1" smtClean="0">
                <a:ea typeface="HY헤드라인M" pitchFamily="18" charset="-127"/>
              </a:rPr>
              <a:t>th</a:t>
            </a:r>
            <a:r>
              <a:rPr lang="en-US" altLang="ko-KR" sz="2000" b="0" dirty="0" smtClean="0">
                <a:ea typeface="HY헤드라인M" pitchFamily="18" charset="-127"/>
              </a:rPr>
              <a:t> nearest neighbor)</a:t>
            </a:r>
            <a:r>
              <a:rPr lang="ko-KR" altLang="en-US" sz="2000" b="0" dirty="0" smtClean="0">
                <a:ea typeface="HY헤드라인M" pitchFamily="18" charset="-127"/>
              </a:rPr>
              <a:t>이 대충</a:t>
            </a:r>
            <a:r>
              <a:rPr lang="en-US" altLang="ko-KR" sz="2000" b="0" dirty="0" smtClean="0">
                <a:ea typeface="HY헤드라인M" pitchFamily="18" charset="-127"/>
              </a:rPr>
              <a:t>(roughly) </a:t>
            </a:r>
            <a:r>
              <a:rPr lang="ko-KR" altLang="en-US" sz="2000" b="0" dirty="0" smtClean="0">
                <a:ea typeface="HY헤드라인M" pitchFamily="18" charset="-127"/>
              </a:rPr>
              <a:t>동일한 위치에 있도록 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노이즈는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번째 인접 이웃이 다른 점들에 비해 멀리 떨어진 경우이다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결국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모든 점들에 대해서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각 점들의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번째 인접 이웃의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거리를 정렬하여 나타내고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이를 바탕으로 적당한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EPS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와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MinPts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를 결정한다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48" y="2558008"/>
            <a:ext cx="5095548" cy="382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유용성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(Cluster Validity)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440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감독 분류</a:t>
            </a:r>
            <a:r>
              <a:rPr lang="en-US" altLang="ko-KR" sz="2000" b="0" dirty="0" smtClean="0">
                <a:ea typeface="HY헤드라인M" pitchFamily="18" charset="-127"/>
              </a:rPr>
              <a:t>(supervised classification)</a:t>
            </a:r>
            <a:r>
              <a:rPr lang="ko-KR" altLang="en-US" sz="2000" b="0" dirty="0" smtClean="0">
                <a:ea typeface="HY헤드라인M" pitchFamily="18" charset="-127"/>
              </a:rPr>
              <a:t>에서는 모델을 평가하는 다양한 척도가 존재하였다</a:t>
            </a:r>
            <a:r>
              <a:rPr lang="en-US" altLang="ko-KR" sz="2000" b="0" dirty="0" smtClean="0">
                <a:ea typeface="HY헤드라인M" pitchFamily="18" charset="-127"/>
              </a:rPr>
              <a:t>. (</a:t>
            </a:r>
            <a:r>
              <a:rPr lang="ko-KR" altLang="en-US" sz="2000" b="0" dirty="0" smtClean="0">
                <a:ea typeface="HY헤드라인M" pitchFamily="18" charset="-127"/>
              </a:rPr>
              <a:t>예</a:t>
            </a:r>
            <a:r>
              <a:rPr lang="en-US" altLang="ko-KR" sz="2000" b="0" dirty="0" smtClean="0">
                <a:ea typeface="HY헤드라인M" pitchFamily="18" charset="-127"/>
              </a:rPr>
              <a:t>: accuracy, precision, recall)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군집 분석에서도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결과로 얻어낸 클러스터들에 대해서 </a:t>
            </a:r>
            <a:r>
              <a:rPr lang="en-US" altLang="ko-KR" sz="2000" b="0" dirty="0" smtClean="0">
                <a:ea typeface="HY헤드라인M" pitchFamily="18" charset="-127"/>
              </a:rPr>
              <a:t>“</a:t>
            </a:r>
            <a:r>
              <a:rPr lang="ko-KR" altLang="en-US" sz="2000" b="0" dirty="0" smtClean="0">
                <a:ea typeface="HY헤드라인M" pitchFamily="18" charset="-127"/>
              </a:rPr>
              <a:t>얼마나 잘 군집화가 되었느냐</a:t>
            </a:r>
            <a:r>
              <a:rPr lang="en-US" altLang="ko-KR" sz="2000" b="0" dirty="0" smtClean="0">
                <a:ea typeface="HY헤드라인M" pitchFamily="18" charset="-127"/>
              </a:rPr>
              <a:t>?”</a:t>
            </a:r>
            <a:r>
              <a:rPr lang="ko-KR" altLang="en-US" sz="2000" b="0" dirty="0" smtClean="0">
                <a:ea typeface="HY헤드라인M" pitchFamily="18" charset="-127"/>
              </a:rPr>
              <a:t>와 같이 클러스터 질에 대한 질문을 수행할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그러나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군집화 결과는 보는 사람의 관점</a:t>
            </a:r>
            <a:r>
              <a:rPr lang="en-US" altLang="ko-KR" sz="2000" b="0" dirty="0" smtClean="0">
                <a:ea typeface="HY헤드라인M" pitchFamily="18" charset="-127"/>
              </a:rPr>
              <a:t>(eye of the beholder)</a:t>
            </a:r>
            <a:r>
              <a:rPr lang="ko-KR" altLang="en-US" sz="2000" b="0" dirty="0" smtClean="0">
                <a:ea typeface="HY헤드라인M" pitchFamily="18" charset="-127"/>
              </a:rPr>
              <a:t>에 따라 좋고 나쁨이 달라질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그렇다면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왜 군집화의 결과를 평가해야 하는가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To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avoid finding patterns in </a:t>
            </a: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noise</a:t>
            </a:r>
          </a:p>
          <a:p>
            <a:pPr marL="530225" lvl="1" indent="-236538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To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compare clustering </a:t>
            </a: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algorithms</a:t>
            </a:r>
          </a:p>
          <a:p>
            <a:pPr marL="530225" lvl="1" indent="-236538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To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compare two sets of </a:t>
            </a: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clusters</a:t>
            </a:r>
          </a:p>
          <a:p>
            <a:pPr marL="530225" lvl="1" indent="-236538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To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compare two clusters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18751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랜덤 데이터에서 발견된 클러스터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71128"/>
            <a:ext cx="364807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52400" y="1885528"/>
            <a:ext cx="990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ko-KR" sz="1400" smtClean="0">
                <a:solidFill>
                  <a:srgbClr val="000000"/>
                </a:solidFill>
                <a:ea typeface="굴림" charset="-127"/>
              </a:rPr>
              <a:t>Random Points</a:t>
            </a:r>
          </a:p>
        </p:txBody>
      </p: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152400" y="3638128"/>
            <a:ext cx="4113213" cy="2743200"/>
            <a:chOff x="96" y="2304"/>
            <a:chExt cx="2591" cy="1728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304"/>
              <a:ext cx="2303" cy="1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96" y="2640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itchFamily="2" charset="2"/>
                <a:buChar char="u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ko-KR" sz="1400" smtClean="0">
                  <a:solidFill>
                    <a:srgbClr val="000000"/>
                  </a:solidFill>
                  <a:ea typeface="굴림" charset="-127"/>
                </a:rPr>
                <a:t>K-means</a:t>
              </a:r>
            </a:p>
          </p:txBody>
        </p:sp>
      </p:grpSp>
      <p:grpSp>
        <p:nvGrpSpPr>
          <p:cNvPr id="23" name="Group 8"/>
          <p:cNvGrpSpPr>
            <a:grpSpLocks/>
          </p:cNvGrpSpPr>
          <p:nvPr/>
        </p:nvGrpSpPr>
        <p:grpSpPr bwMode="auto">
          <a:xfrm>
            <a:off x="4116388" y="971128"/>
            <a:ext cx="4341812" cy="2743200"/>
            <a:chOff x="2593" y="624"/>
            <a:chExt cx="2735" cy="1728"/>
          </a:xfrm>
        </p:grpSpPr>
        <p:pic>
          <p:nvPicPr>
            <p:cNvPr id="24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624"/>
              <a:ext cx="2303" cy="1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4704" y="1200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itchFamily="2" charset="2"/>
                <a:buChar char="u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ko-KR" sz="1400" smtClean="0">
                  <a:solidFill>
                    <a:srgbClr val="000000"/>
                  </a:solidFill>
                  <a:ea typeface="굴림" charset="-127"/>
                </a:rPr>
                <a:t>DBSCAN</a:t>
              </a:r>
            </a:p>
          </p:txBody>
        </p:sp>
      </p:grpSp>
      <p:grpSp>
        <p:nvGrpSpPr>
          <p:cNvPr id="26" name="Group 11"/>
          <p:cNvGrpSpPr>
            <a:grpSpLocks/>
          </p:cNvGrpSpPr>
          <p:nvPr/>
        </p:nvGrpSpPr>
        <p:grpSpPr bwMode="auto">
          <a:xfrm>
            <a:off x="4116388" y="3638128"/>
            <a:ext cx="4646612" cy="2743200"/>
            <a:chOff x="2593" y="2304"/>
            <a:chExt cx="2927" cy="1728"/>
          </a:xfrm>
        </p:grpSpPr>
        <p:pic>
          <p:nvPicPr>
            <p:cNvPr id="27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304"/>
              <a:ext cx="2303" cy="1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4800" y="2640"/>
              <a:ext cx="72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itchFamily="2" charset="2"/>
                <a:buChar char="u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ko-KR" sz="1400" dirty="0" smtClean="0">
                  <a:solidFill>
                    <a:srgbClr val="000000"/>
                  </a:solidFill>
                  <a:ea typeface="굴림" charset="-127"/>
                </a:rPr>
                <a:t>Complete Link(MAX)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1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클러스터 유용성의 척도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6339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8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밀도기반 군집화의 다른 방법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29873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200" b="0" dirty="0" smtClean="0">
                <a:solidFill>
                  <a:srgbClr val="0000CC"/>
                </a:solidFill>
                <a:ea typeface="HY헤드라인M" pitchFamily="18" charset="-127"/>
              </a:rPr>
              <a:t>격자기반 군집화 </a:t>
            </a:r>
            <a:r>
              <a:rPr lang="en-US" altLang="ko-KR" sz="2200" b="0" dirty="0" smtClean="0">
                <a:solidFill>
                  <a:srgbClr val="0000CC"/>
                </a:solidFill>
                <a:ea typeface="HY헤드라인M" pitchFamily="18" charset="-127"/>
              </a:rPr>
              <a:t>(Grid-Based Clustering)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데이터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공간을 격자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(cell)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로 나누고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주어진 </a:t>
            </a: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임계치보다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큰 밀도 값을 갖는 격자들을 추려낸 후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연속된 격자들을 연결하여 클러스터를 형성한다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200" b="0" dirty="0" smtClean="0">
                <a:solidFill>
                  <a:srgbClr val="0000CC"/>
                </a:solidFill>
                <a:ea typeface="HY헤드라인M" pitchFamily="18" charset="-127"/>
              </a:rPr>
              <a:t>부분공간 군집화 </a:t>
            </a:r>
            <a:r>
              <a:rPr lang="en-US" altLang="ko-KR" sz="2200" b="0" dirty="0" smtClean="0">
                <a:solidFill>
                  <a:srgbClr val="0000CC"/>
                </a:solidFill>
                <a:ea typeface="HY헤드라인M" pitchFamily="18" charset="-127"/>
              </a:rPr>
              <a:t>(Subspace Clustering)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전체공간이 아닌 부분공간을 대상으로 </a:t>
            </a: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클러스터링을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수행한다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다시 말해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전체 속성이 아니 부분 속성을 대상으로 </a:t>
            </a: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클러스터링을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수행한다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194450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격자기반 군집화 사례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81100"/>
            <a:ext cx="7795021" cy="403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분할 군집화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67" y="1243013"/>
            <a:ext cx="6818313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부분공간 군집화 사례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6826333" cy="58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11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81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27041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 분석의 개념과 종류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-Means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(k-Means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계층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(Hierarchical Clustering)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밀도기반 군집화 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(Density-Based Clustering)</a:t>
            </a:r>
          </a:p>
        </p:txBody>
      </p:sp>
    </p:spTree>
    <p:extLst>
      <p:ext uri="{BB962C8B-B14F-4D97-AF65-F5344CB8AC3E}">
        <p14:creationId xmlns:p14="http://schemas.microsoft.com/office/powerpoint/2010/main" val="38963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층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군집화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13658" y="475360"/>
            <a:ext cx="1139855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Cluster Analysis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55" y="1071562"/>
            <a:ext cx="6604340" cy="502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3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23398</TotalTime>
  <Words>1759</Words>
  <Application>Microsoft Office PowerPoint</Application>
  <PresentationFormat>화면 슬라이드 쇼(4:3)</PresentationFormat>
  <Paragraphs>559</Paragraphs>
  <Slides>81</Slides>
  <Notes>80</Notes>
  <HiddenSlides>0</HiddenSlides>
  <MMClips>0</MMClips>
  <ScaleCrop>false</ScaleCrop>
  <HeadingPairs>
    <vt:vector size="6" baseType="variant">
      <vt:variant>
        <vt:lpstr>테마</vt:lpstr>
      </vt:variant>
      <vt:variant>
        <vt:i4>3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81</vt:i4>
      </vt:variant>
    </vt:vector>
  </HeadingPairs>
  <TitlesOfParts>
    <vt:vector size="87" baseType="lpstr">
      <vt:lpstr>기본 디자인</vt:lpstr>
      <vt:lpstr>2_기본 디자인</vt:lpstr>
      <vt:lpstr>3_기본 디자인</vt:lpstr>
      <vt:lpstr>VISIO</vt:lpstr>
      <vt:lpstr>Worksheet</vt:lpstr>
      <vt:lpstr>MSPhotoEd.3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</dc:title>
  <dc:creator>문양세</dc:creator>
  <cp:lastModifiedBy>ysmoon</cp:lastModifiedBy>
  <cp:revision>1915</cp:revision>
  <dcterms:created xsi:type="dcterms:W3CDTF">2003-03-03T08:07:33Z</dcterms:created>
  <dcterms:modified xsi:type="dcterms:W3CDTF">2016-08-24T05:58:59Z</dcterms:modified>
</cp:coreProperties>
</file>